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8" r:id="rId3"/>
    <p:sldId id="29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61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8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02D2D-2DD0-F7DE-2E42-425E65A8A2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724E27-210E-EC1F-959D-BE48B638D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3BE00-7B8C-B412-2145-0FD363A75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141-0A9D-4A78-B1EC-5EE4D5C88EC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51DFF-A8A8-5CCB-1C7C-E9A31626D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EA84B-5197-1E6D-7931-25B806360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A53E-4B29-4677-8AE7-A48F89552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558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321AE-85DA-D804-AC8C-7F83E5833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0D0C9-F11A-35E7-29E8-DAAAB61EE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93546-B9D9-B2C6-0CCD-F91B89AF9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141-0A9D-4A78-B1EC-5EE4D5C88EC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D9BA1-55AB-8A0F-C3AD-8439D133A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1A7EF-A8CF-7196-B898-91567D1A7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A53E-4B29-4677-8AE7-A48F89552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97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230AB-0374-E0BE-F53E-165BB8FCB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5F4238-5AA7-90C5-FB75-A4F77BDAC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E1B3A-C073-1BC5-6F98-27EFACAAB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141-0A9D-4A78-B1EC-5EE4D5C88EC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2F8AC-7F77-1972-CD86-76B02DB32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A61B5-C4AC-EE6F-638A-4CD79C452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A53E-4B29-4677-8AE7-A48F89552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5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EF465-5616-DD34-E772-436FB64D7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ECDB5-E35C-16E5-328A-63B0FB8039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350006-4BFB-D195-8E48-D27100C04C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53A90-A73D-1FA1-CD50-E5EBE1148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141-0A9D-4A78-B1EC-5EE4D5C88EC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8E13F9-491A-4325-B056-7C5EA65B9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5DA0FD-8195-89B2-6AC9-623F10DAD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A53E-4B29-4677-8AE7-A48F89552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640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2C08B-4072-B679-1615-BF2281FFD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64C190-947B-6B0C-98E0-3B36BCC4E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B56B64-4DFD-668F-771F-A3D2B9A91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1C8059-E4C5-A0A9-F4E8-16C43EC973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449B3F-7F9C-CC9E-E41A-E0DFDBF724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7D3DC7-1678-B8CD-1F59-2B96581B4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141-0A9D-4A78-B1EC-5EE4D5C88EC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976FFB-E404-02DE-CCC5-08B9F8389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3F1295-D022-C916-6E49-E625C7E9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A53E-4B29-4677-8AE7-A48F89552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0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83B68-8AD0-E4E8-F81B-C308C036A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3EA021-D9E5-9BCB-5097-D65C03EB4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141-0A9D-4A78-B1EC-5EE4D5C88EC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A5A7F7-E139-DCA4-1C68-9FBF109E8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5F0DF2-921E-0F26-04AC-41277072F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A53E-4B29-4677-8AE7-A48F89552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01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9C5E6F-2684-EBB7-99A3-5D952BB10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141-0A9D-4A78-B1EC-5EE4D5C88EC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A7A87D-46AA-6E93-0E96-A963167A2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A5CD2-B504-D614-A6FD-72F5243E0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A53E-4B29-4677-8AE7-A48F89552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69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13CE8-A6B9-F276-DA91-E13C4E0A5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A88A2-097B-B86A-B087-E8AE326B7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6AEC9-DB1A-752E-AF22-9ABAAAE7E3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69CABB-14E8-5FF9-72AE-149BA23F2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141-0A9D-4A78-B1EC-5EE4D5C88EC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E8D44B-7C80-D65B-9EA6-B88C8F4DB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9A91C9-D7C4-A8D5-4B6F-872F5565B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A53E-4B29-4677-8AE7-A48F89552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21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8B8DB-4178-DDA5-355D-C31CEB8A9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D55D56-0E77-40EF-EC92-67A9878081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3ABEB-A879-861C-61C6-7C7563687D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EF24CC-EEDD-03D1-7433-52163C3C2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141-0A9D-4A78-B1EC-5EE4D5C88EC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9B5D54-EA06-2FCF-1F39-12CD02F01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8249B-90E6-8C47-8968-052FE8F45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A53E-4B29-4677-8AE7-A48F89552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717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3DCE3-67A8-2C69-7D4D-E3D99D08B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D1AAE4-214F-A886-0309-ADF220A685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06B5F1-8418-454A-6A38-CEAB365FB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141-0A9D-4A78-B1EC-5EE4D5C88EC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7E564-E5F2-2D7A-A99B-87B1FBE65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0A773-30B3-CB47-ED08-731AD629F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A53E-4B29-4677-8AE7-A48F89552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67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90B4F6-2371-5B8E-C3A2-9177E3CE24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87DB19-545E-E44E-3EA2-41818BD08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BC37F-07AC-ECBC-E9EE-895F0FF26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2D141-0A9D-4A78-B1EC-5EE4D5C88EC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A9A23-3A6C-96C5-AD9A-98C2086E2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D5940-7C3A-E045-036E-2EBD2D295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7A53E-4B29-4677-8AE7-A48F89552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2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361B3E-ACDF-79BC-B8A2-7949239F5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CEEAEB-B2D1-9C53-D5D4-BD1259E49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35E51-E436-84B8-05C9-1BA2D2180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2D141-0A9D-4A78-B1EC-5EE4D5C88EC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62A52-8999-3A12-B65D-155EA889BC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BF569-EFD9-5DAE-84B4-3D888D217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7A53E-4B29-4677-8AE7-A48F895523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99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919873C-FBBE-2E4D-0E28-33B40D8372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4363" y="614362"/>
            <a:ext cx="11272837" cy="59007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6B87D1-7D46-8398-CC2E-040D81CD273C}"/>
              </a:ext>
            </a:extLst>
          </p:cNvPr>
          <p:cNvSpPr txBox="1"/>
          <p:nvPr/>
        </p:nvSpPr>
        <p:spPr>
          <a:xfrm>
            <a:off x="4972050" y="2957513"/>
            <a:ext cx="6315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KERASULAN LEGIO MARIA</a:t>
            </a:r>
          </a:p>
        </p:txBody>
      </p:sp>
    </p:spTree>
    <p:extLst>
      <p:ext uri="{BB962C8B-B14F-4D97-AF65-F5344CB8AC3E}">
        <p14:creationId xmlns:p14="http://schemas.microsoft.com/office/powerpoint/2010/main" val="282121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C482F-6BFC-2C1D-9609-69C463662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F1806-A0C2-4854-ABA5-D3C97B6FA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0039"/>
            <a:ext cx="10515600" cy="120015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id-ID" sz="3600" noProof="0" dirty="0">
                <a:latin typeface="+mn-lt"/>
              </a:rPr>
              <a:t>Benang Merah Kerasulan Legio Maria</a:t>
            </a:r>
            <a:br>
              <a:rPr lang="id-ID" sz="3600" noProof="0" dirty="0">
                <a:latin typeface="+mn-lt"/>
              </a:rPr>
            </a:br>
            <a:r>
              <a:rPr lang="id-ID" sz="2200" b="1" noProof="0" dirty="0"/>
              <a:t>Buku Pegangan Legio Maria Bab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E0660-2F66-3E91-DF28-33D624C4A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5999"/>
            <a:ext cx="10515600" cy="427196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d-ID" sz="3000" b="1" dirty="0"/>
              <a:t>1. SAYA DIPANGGIL</a:t>
            </a:r>
            <a:endParaRPr lang="en-US" sz="3000" dirty="0"/>
          </a:p>
          <a:p>
            <a:pPr marL="0" indent="0" algn="ctr">
              <a:buNone/>
            </a:pPr>
            <a:r>
              <a:rPr lang="id-ID" sz="3000" b="1" dirty="0"/>
              <a:t>Keluhuran Kerasulan</a:t>
            </a:r>
            <a:endParaRPr lang="en-US" sz="3000" dirty="0"/>
          </a:p>
          <a:p>
            <a:pPr marL="0" indent="0" algn="ctr">
              <a:buNone/>
            </a:pPr>
            <a:r>
              <a:rPr lang="id-ID" sz="3000" dirty="0"/>
              <a:t>↓</a:t>
            </a:r>
            <a:endParaRPr lang="en-US" sz="3000" dirty="0"/>
          </a:p>
          <a:p>
            <a:pPr marL="0" indent="0" algn="ctr">
              <a:buNone/>
            </a:pPr>
            <a:r>
              <a:rPr lang="id-ID" sz="3000" b="1" dirty="0"/>
              <a:t>2. SAYA DIBUTUHKAN</a:t>
            </a:r>
            <a:endParaRPr lang="en-US" sz="3000" dirty="0"/>
          </a:p>
          <a:p>
            <a:pPr marL="0" indent="0" algn="ctr">
              <a:buNone/>
            </a:pPr>
            <a:r>
              <a:rPr lang="id-ID" sz="3000" b="1" dirty="0"/>
              <a:t>Pentingnya Kerasulan Awam</a:t>
            </a:r>
            <a:endParaRPr lang="en-US" sz="3000" dirty="0"/>
          </a:p>
          <a:p>
            <a:pPr marL="0" indent="0" algn="ctr">
              <a:buNone/>
            </a:pPr>
            <a:r>
              <a:rPr lang="id-ID" sz="3000" dirty="0"/>
              <a:t>↓</a:t>
            </a:r>
            <a:endParaRPr lang="en-US" sz="3000" dirty="0"/>
          </a:p>
          <a:p>
            <a:pPr marL="0" indent="0" algn="ctr">
              <a:buNone/>
            </a:pPr>
            <a:r>
              <a:rPr lang="id-ID" sz="3000" b="1" dirty="0"/>
              <a:t>3. SAYA DILATIH</a:t>
            </a:r>
            <a:endParaRPr lang="en-US" sz="3000" dirty="0"/>
          </a:p>
          <a:p>
            <a:pPr marL="0" indent="0" algn="ctr">
              <a:buNone/>
            </a:pPr>
            <a:r>
              <a:rPr lang="id-ID" sz="3000" b="1" dirty="0"/>
              <a:t>Legio dan Kerasulan Awam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743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5326B-DCAE-D785-6846-843045BBC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A935D-7187-F33F-4D6D-6FC14A07E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313"/>
            <a:ext cx="10934700" cy="6515101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id-ID" sz="3500" dirty="0"/>
              <a:t>↓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4. SAYA BERJALAN BERSAMA IMAM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Imam dan Legio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dirty="0"/>
              <a:t>↓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5. SAYA DIUTUS KE PAROKI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Legio di dalam Paroki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dirty="0"/>
              <a:t>↓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6. SAYA HARUS BERANI BERMIMPI DAN BERTINDAK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Cita-cita dan tindakan penuh semangat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dirty="0"/>
              <a:t>↓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7. SAYA MEMBENTUK RASUL BARU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Sistem Pelatihan dan Magang</a:t>
            </a:r>
            <a:endParaRPr lang="en-US" sz="3500" b="1" dirty="0"/>
          </a:p>
          <a:p>
            <a:pPr marL="0" indent="0" algn="ctr">
              <a:buNone/>
            </a:pPr>
            <a:endParaRPr lang="en-US" sz="3500" dirty="0"/>
          </a:p>
          <a:p>
            <a:pPr marL="0" indent="0" algn="ctr">
              <a:buNone/>
            </a:pPr>
            <a:r>
              <a:rPr lang="id-ID" sz="3500" dirty="0"/>
              <a:t>Sehingga akhirnya: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DIPANGGIL → DIBENTUK → DIUTUS → BERTINDAK → MENGHASILKAN BUAH → MEMBENTUK RASUL BARU.</a:t>
            </a:r>
            <a:endParaRPr lang="en-US" sz="3500" dirty="0"/>
          </a:p>
          <a:p>
            <a:pPr marL="0" indent="0">
              <a:buNone/>
            </a:pPr>
            <a:br>
              <a:rPr lang="id-ID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813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CBEBE-D1BF-F144-DC92-9EE5AC934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55733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lang="en-US" sz="3600" b="1" cap="small" dirty="0"/>
            </a:br>
            <a:r>
              <a:rPr lang="id-ID" sz="3600" b="1" cap="small" dirty="0"/>
              <a:t>1. Keluhuran Kerasulan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FB6C6-8179-FFE3-E070-0FE9F5EBB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18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 dirty="0"/>
              <a:t>A. Kerasulan bukan pekerjaan tambahan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id-ID" sz="2800" dirty="0"/>
              <a:t>Sering kali kita membayangkan:</a:t>
            </a:r>
            <a:endParaRPr lang="en-US" sz="2800" dirty="0"/>
          </a:p>
          <a:p>
            <a:pPr lvl="1"/>
            <a:r>
              <a:rPr lang="id-ID" sz="2800" dirty="0"/>
              <a:t>“Yang dipanggil untuk melayani Gereja adalah imam, biarawan-biarawati, atau orang-orang tertentu.”</a:t>
            </a:r>
            <a:endParaRPr lang="en-US" sz="2800" dirty="0"/>
          </a:p>
          <a:p>
            <a:pPr lvl="1"/>
            <a:r>
              <a:rPr lang="id-ID" sz="2800" dirty="0"/>
              <a:t>Padahal Gereja mengajarkan bahwa </a:t>
            </a:r>
            <a:r>
              <a:rPr lang="id-ID" sz="2800" b="1" dirty="0"/>
              <a:t>setiap orang yang dibaptis dipanggil untuk mengambil bagian dalam perutusan Kristus.</a:t>
            </a:r>
            <a:endParaRPr lang="en-US" sz="2800" dirty="0"/>
          </a:p>
          <a:p>
            <a:pPr lvl="1"/>
            <a:r>
              <a:rPr lang="id-ID" sz="2800" dirty="0"/>
              <a:t>Konsili Vatikan II dalam </a:t>
            </a:r>
            <a:r>
              <a:rPr lang="id-ID" sz="2800" i="1" dirty="0"/>
              <a:t>Apostolicam Actuositatem</a:t>
            </a:r>
            <a:r>
              <a:rPr lang="id-ID" sz="2800" dirty="0"/>
              <a:t> 3 menegaskan bahwa kaum awam menerima tugas dan hak untuk merasul karena persatuan mereka dengan Kristus melalui Baptis dan Penguatan.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927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B386F-D732-7AA2-9FCF-37ABF18C3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1550"/>
            <a:ext cx="10515600" cy="5205413"/>
          </a:xfrm>
        </p:spPr>
        <p:txBody>
          <a:bodyPr/>
          <a:lstStyle/>
          <a:p>
            <a:pPr marL="0" indent="0">
              <a:buNone/>
            </a:pPr>
            <a:r>
              <a:rPr lang="id-ID" dirty="0"/>
              <a:t>Jadi:</a:t>
            </a:r>
            <a:endParaRPr lang="en-US" dirty="0"/>
          </a:p>
          <a:p>
            <a:pPr marL="0" indent="0">
              <a:buNone/>
            </a:pPr>
            <a:r>
              <a:rPr lang="id-ID" b="1" dirty="0"/>
              <a:t>Baptis → menjadi anggota Tubuh Kristus → menerima Roh Kudus → diutus untuk menjadi rasul.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Kerasulan bukan sekadar:</a:t>
            </a:r>
            <a:endParaRPr lang="en-US" dirty="0"/>
          </a:p>
          <a:p>
            <a:r>
              <a:rPr lang="id-ID" dirty="0"/>
              <a:t>“Saya mau membantu Romo.”</a:t>
            </a:r>
            <a:endParaRPr lang="en-US" dirty="0"/>
          </a:p>
          <a:p>
            <a:r>
              <a:rPr lang="id-ID" dirty="0"/>
              <a:t>Lebih dalam daripada itu:</a:t>
            </a:r>
            <a:endParaRPr lang="en-US" dirty="0"/>
          </a:p>
          <a:p>
            <a:r>
              <a:rPr lang="id-ID" b="1" dirty="0"/>
              <a:t>“Saya mengambil bagian dalam karya Kristus.”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159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1B3FD-5C63-25E8-C116-57EC4E397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8650"/>
            <a:ext cx="10515600" cy="554831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d-ID" b="1" dirty="0"/>
              <a:t>B. Menjadi Gereja, bukan hanya menjadi anggota Gereja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b="1" dirty="0"/>
              <a:t>Bukan hanya tentang menjadi milik Gereja, melainkan tentang menjadi Gereja.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id-ID" dirty="0"/>
              <a:t>Ada perbedaan antara:</a:t>
            </a:r>
            <a:endParaRPr lang="en-US" dirty="0"/>
          </a:p>
          <a:p>
            <a:r>
              <a:rPr lang="id-ID" b="1" dirty="0"/>
              <a:t>“Saya pergi ke Gereja.”</a:t>
            </a:r>
            <a:endParaRPr lang="en-US" dirty="0"/>
          </a:p>
          <a:p>
            <a:r>
              <a:rPr lang="id-ID" dirty="0"/>
              <a:t>dan</a:t>
            </a:r>
            <a:endParaRPr lang="en-US" dirty="0"/>
          </a:p>
          <a:p>
            <a:r>
              <a:rPr lang="id-ID" b="1" dirty="0"/>
              <a:t>“Saya adalah bagian dari Gereja dan saya ikut bertanggung jawab atas kehidupan Gereja.”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r>
              <a:rPr lang="id-ID" dirty="0"/>
              <a:t>Seorang Legioner tidak bertanya:</a:t>
            </a:r>
            <a:endParaRPr lang="en-US" dirty="0"/>
          </a:p>
          <a:p>
            <a:r>
              <a:rPr lang="id-ID" dirty="0"/>
              <a:t>“Apa yang Gereja berikan kepada saya?”</a:t>
            </a:r>
            <a:endParaRPr lang="en-US" dirty="0"/>
          </a:p>
          <a:p>
            <a:r>
              <a:rPr lang="id-ID" dirty="0"/>
              <a:t>Tetapi mulai bertanya:</a:t>
            </a:r>
            <a:endParaRPr lang="en-US" dirty="0"/>
          </a:p>
          <a:p>
            <a:r>
              <a:rPr lang="id-ID" b="1" dirty="0"/>
              <a:t>“Apa yang dapat saya lakukan bagi Kristus dan Gereja?”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42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B490F-106F-06AA-06A4-19D43ADCD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0"/>
            <a:ext cx="10515600" cy="5491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 dirty="0"/>
              <a:t>C. Setiap orang mempunyai panggilan pribadi</a:t>
            </a:r>
            <a:endParaRPr lang="en-US" dirty="0"/>
          </a:p>
          <a:p>
            <a:pPr lvl="1"/>
            <a:r>
              <a:rPr lang="id-ID" dirty="0"/>
              <a:t>Ada orang yang dipanggil menjadi imam.</a:t>
            </a:r>
            <a:endParaRPr lang="en-US" dirty="0"/>
          </a:p>
          <a:p>
            <a:pPr lvl="1"/>
            <a:r>
              <a:rPr lang="id-ID" dirty="0"/>
              <a:t>Ada yang dipanggil menjadi biarawan-biarawati.</a:t>
            </a:r>
            <a:endParaRPr lang="en-US" dirty="0"/>
          </a:p>
          <a:p>
            <a:pPr lvl="1"/>
            <a:r>
              <a:rPr lang="id-ID" dirty="0"/>
              <a:t>Ada yang dipanggil menjadi suami atau istri.</a:t>
            </a:r>
            <a:endParaRPr lang="en-US" dirty="0"/>
          </a:p>
          <a:p>
            <a:pPr lvl="1"/>
            <a:r>
              <a:rPr lang="id-ID" dirty="0"/>
              <a:t>Ada yang menjadi guru, dokter, pedagang, petani, pegawai, ibu rumah tangga, pengusaha, atau pekerja sederhana.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Tetapi semuanya mempunyai satu panggilan dasar:</a:t>
            </a:r>
            <a:endParaRPr lang="en-US" dirty="0"/>
          </a:p>
          <a:p>
            <a:pPr lvl="1"/>
            <a:r>
              <a:rPr lang="id-ID" b="1" dirty="0"/>
              <a:t>Mengasihi dan melayani Tuhan sesuai dengan keadaan hidupnya.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Karena itu, jangan pernah berkata:</a:t>
            </a:r>
            <a:endParaRPr lang="en-US" dirty="0"/>
          </a:p>
          <a:p>
            <a:pPr lvl="1"/>
            <a:r>
              <a:rPr lang="id-ID" dirty="0"/>
              <a:t>“Saya ini hanya orang biasa.”</a:t>
            </a:r>
            <a:endParaRPr lang="en-US" dirty="0"/>
          </a:p>
          <a:p>
            <a:pPr lvl="1"/>
            <a:r>
              <a:rPr lang="id-ID" dirty="0"/>
              <a:t>Justru melalui orang-orang biasa, Tuhan melakukan karya yang luar biasa.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317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A9427-1B73-B8E1-9061-36A6A3B12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1525"/>
            <a:ext cx="10515600" cy="5405438"/>
          </a:xfrm>
        </p:spPr>
        <p:txBody>
          <a:bodyPr/>
          <a:lstStyle/>
          <a:p>
            <a:pPr marL="0" indent="0">
              <a:buNone/>
            </a:pPr>
            <a:r>
              <a:rPr lang="id-ID" b="1" dirty="0"/>
              <a:t>Renungan</a:t>
            </a:r>
            <a:r>
              <a:rPr lang="en-US" b="1" dirty="0"/>
              <a:t> </a:t>
            </a:r>
            <a:r>
              <a:rPr lang="id-ID" b="1" dirty="0"/>
              <a:t>pribadi:</a:t>
            </a:r>
            <a:endParaRPr lang="en-US" dirty="0"/>
          </a:p>
          <a:p>
            <a:pPr lvl="0"/>
            <a:r>
              <a:rPr lang="id-ID" dirty="0"/>
              <a:t>Apakah selama ini saya melihat diri saya sebagai </a:t>
            </a:r>
            <a:r>
              <a:rPr lang="id-ID" b="1" dirty="0"/>
              <a:t>rasul Kristus</a:t>
            </a:r>
            <a:r>
              <a:rPr lang="id-ID" dirty="0"/>
              <a:t>? </a:t>
            </a:r>
            <a:endParaRPr lang="en-US" dirty="0"/>
          </a:p>
          <a:p>
            <a:pPr lvl="0"/>
            <a:r>
              <a:rPr lang="id-ID" dirty="0"/>
              <a:t>Ataukah saya hanya melihat diri saya sebagai orang yang datang berdoa dan mengikuti kegiatan Gereja? </a:t>
            </a:r>
            <a:endParaRPr lang="en-US" dirty="0"/>
          </a:p>
          <a:p>
            <a:pPr lvl="0"/>
            <a:r>
              <a:rPr lang="id-ID" dirty="0"/>
              <a:t>Jika Kristus bertanya hari ini, </a:t>
            </a:r>
            <a:r>
              <a:rPr lang="id-ID" b="1" dirty="0"/>
              <a:t>“Apa yang sudah engkau lakukan bagi-Ku?”</a:t>
            </a:r>
            <a:r>
              <a:rPr lang="id-ID" dirty="0"/>
              <a:t>, apa jawaban saya? </a:t>
            </a: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b="1" dirty="0"/>
              <a:t>Saya bukan penonton dalam Gereja. Saya adalah bagian dari Tubuh Kristus dan saya diutus untuk menjadi rasul.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125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D377A-7A29-A8C4-B039-C95B5EA8B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8589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lang="en-US" sz="3600" b="1" cap="small" dirty="0"/>
            </a:br>
            <a:r>
              <a:rPr lang="id-ID" sz="3600" b="1" cap="small" dirty="0"/>
              <a:t>2. Pentingnya Kerasulan Awam</a:t>
            </a:r>
            <a:br>
              <a:rPr lang="en-US" sz="3600" cap="small" dirty="0"/>
            </a:br>
            <a:endParaRPr lang="en-US" sz="3600" cap="smal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A8955-AFDA-D678-DA04-5CF3B413A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id-ID" b="1" dirty="0"/>
              <a:t>Awam adalah mata, tangan dan kaki Gereja di tengah masyarakat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id-ID" dirty="0"/>
              <a:t>Legioner hidup di tengah masyarakat.</a:t>
            </a:r>
            <a:endParaRPr lang="en-US" dirty="0"/>
          </a:p>
          <a:p>
            <a:pPr marL="457200" lvl="1" indent="0">
              <a:buNone/>
            </a:pPr>
            <a:r>
              <a:rPr lang="id-ID" dirty="0"/>
              <a:t>Ia berada di:</a:t>
            </a:r>
            <a:endParaRPr lang="en-US" dirty="0"/>
          </a:p>
          <a:p>
            <a:pPr lvl="2"/>
            <a:r>
              <a:rPr lang="id-ID" dirty="0"/>
              <a:t>keluarga, </a:t>
            </a:r>
            <a:endParaRPr lang="en-US" dirty="0"/>
          </a:p>
          <a:p>
            <a:pPr lvl="2"/>
            <a:r>
              <a:rPr lang="id-ID" dirty="0"/>
              <a:t>tempat kerja, </a:t>
            </a:r>
            <a:endParaRPr lang="en-US" dirty="0"/>
          </a:p>
          <a:p>
            <a:pPr lvl="2"/>
            <a:r>
              <a:rPr lang="id-ID" dirty="0"/>
              <a:t>lingkungan, </a:t>
            </a:r>
            <a:endParaRPr lang="en-US" dirty="0"/>
          </a:p>
          <a:p>
            <a:pPr lvl="2"/>
            <a:r>
              <a:rPr lang="id-ID" dirty="0"/>
              <a:t>sekolah, </a:t>
            </a:r>
            <a:endParaRPr lang="en-US" dirty="0"/>
          </a:p>
          <a:p>
            <a:pPr lvl="2"/>
            <a:r>
              <a:rPr lang="id-ID" dirty="0"/>
              <a:t>pasar, </a:t>
            </a:r>
            <a:endParaRPr lang="en-US" dirty="0"/>
          </a:p>
          <a:p>
            <a:pPr lvl="2"/>
            <a:r>
              <a:rPr lang="id-ID" dirty="0"/>
              <a:t>komunitas, </a:t>
            </a:r>
            <a:endParaRPr lang="en-US" dirty="0"/>
          </a:p>
          <a:p>
            <a:pPr lvl="2"/>
            <a:r>
              <a:rPr lang="id-ID" dirty="0"/>
              <a:t>masyarakat, </a:t>
            </a:r>
            <a:endParaRPr lang="en-US" dirty="0"/>
          </a:p>
          <a:p>
            <a:pPr lvl="2"/>
            <a:r>
              <a:rPr lang="id-ID" dirty="0"/>
              <a:t>dunia digital.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520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98582-F941-1FBE-4F64-3523B5740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986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id-ID" sz="3600" b="1" dirty="0"/>
              <a:t>Ada banyak orang yang mungkin tidak pernah datang kepada imam, tetapi mereka bisa ditemui oleh seorang Legioner.</a:t>
            </a:r>
            <a:endParaRPr lang="en-US" sz="3600" dirty="0"/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r>
              <a:rPr lang="id-ID" sz="3600" b="1" dirty="0"/>
              <a:t>Karena itu, Legioner dapat menjadi:</a:t>
            </a:r>
            <a:endParaRPr lang="en-US" sz="3600" dirty="0"/>
          </a:p>
          <a:p>
            <a:pPr marL="0" indent="0">
              <a:buNone/>
            </a:pPr>
            <a:r>
              <a:rPr lang="id-ID" sz="3600" b="1" dirty="0"/>
              <a:t>“jembatan antara Gereja dan mereka yang jauh dari Gereja.”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90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F7434-0A0D-15B8-ABBC-882D9687D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2938"/>
            <a:ext cx="10515600" cy="55340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 dirty="0"/>
              <a:t>B. Tanpa kerasulan, umat mudah menjadi pasif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Buku Pegangan Legio mengingatkan bahwa jika umat tidak dibina menjadi rasul, generasi berikutnya dapat kehilangan rasa tanggung jawab terhadap Gereja.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Akibatnya Gereja bisa menjadi:</a:t>
            </a:r>
            <a:endParaRPr lang="en-US" dirty="0"/>
          </a:p>
          <a:p>
            <a:pPr marL="457200" lvl="1" indent="0">
              <a:buNone/>
            </a:pPr>
            <a:r>
              <a:rPr lang="id-ID" dirty="0"/>
              <a:t>Saya datang misa → menerima pelayanan → pulang</a:t>
            </a:r>
            <a:r>
              <a:rPr lang="en-US" dirty="0"/>
              <a:t>.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Padahal Gereja bukan hanya tempat menerima.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Gereja adalah komunitas yang </a:t>
            </a:r>
            <a:r>
              <a:rPr lang="id-ID" b="1" dirty="0"/>
              <a:t>diutus.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638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E4173-5E4E-CF67-9683-FB20396F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2925"/>
            <a:ext cx="10515600" cy="57721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b="1" dirty="0"/>
              <a:t>C</a:t>
            </a:r>
            <a:r>
              <a:rPr lang="id-ID" sz="3200" b="1" dirty="0"/>
              <a:t>. </a:t>
            </a:r>
            <a:r>
              <a:rPr lang="en-US" sz="3200" b="1" dirty="0"/>
              <a:t> </a:t>
            </a:r>
            <a:r>
              <a:rPr lang="id-ID" sz="3200" b="1" dirty="0"/>
              <a:t>Organisasi kerasulan membentuk rasul</a:t>
            </a:r>
            <a:endParaRPr lang="en-US" sz="3200" dirty="0"/>
          </a:p>
          <a:p>
            <a:endParaRPr lang="en-US" sz="3200" b="1" dirty="0"/>
          </a:p>
          <a:p>
            <a:pPr marL="457200" lvl="1" indent="0">
              <a:buNone/>
            </a:pPr>
            <a:r>
              <a:rPr lang="id-ID" sz="3200" b="1" dirty="0"/>
              <a:t>Organisasi kerasulan merupakan cetakan yang menghasilkan rasul-rasul.</a:t>
            </a:r>
            <a:endParaRPr lang="en-US" sz="3200" dirty="0"/>
          </a:p>
          <a:p>
            <a:pPr marL="457200" lvl="1" indent="0">
              <a:buNone/>
            </a:pPr>
            <a:r>
              <a:rPr lang="id-ID" sz="3200" dirty="0"/>
              <a:t>Mengapa?</a:t>
            </a:r>
            <a:endParaRPr lang="en-US" sz="3200" dirty="0"/>
          </a:p>
          <a:p>
            <a:pPr marL="457200" lvl="1" indent="0">
              <a:buNone/>
            </a:pPr>
            <a:r>
              <a:rPr lang="id-ID" sz="3200" dirty="0"/>
              <a:t>Karena orang yang sendirian mudah berkata:</a:t>
            </a:r>
            <a:r>
              <a:rPr lang="en-US" sz="3200" dirty="0"/>
              <a:t> </a:t>
            </a:r>
            <a:r>
              <a:rPr lang="id-ID" sz="3200" dirty="0"/>
              <a:t>“Saya ingin melayani, tetapi tidak tahu harus mulai dari mana.”</a:t>
            </a:r>
            <a:endParaRPr lang="en-US" sz="3200" dirty="0"/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r>
              <a:rPr lang="id-ID" sz="3200" dirty="0"/>
              <a:t>Dalam Legio ia belajar:</a:t>
            </a:r>
            <a:r>
              <a:rPr lang="en-US" sz="3200" dirty="0"/>
              <a:t> </a:t>
            </a:r>
            <a:r>
              <a:rPr lang="id-ID" sz="3200" dirty="0"/>
              <a:t>berdoa, melihat kebutuhan, berani datang, berbicara, </a:t>
            </a:r>
            <a:endParaRPr lang="en-US" sz="3200" dirty="0"/>
          </a:p>
          <a:p>
            <a:pPr marL="457200" lvl="1" indent="0">
              <a:buNone/>
            </a:pPr>
            <a:r>
              <a:rPr lang="id-ID" sz="3200" dirty="0"/>
              <a:t>Mendengarkan</a:t>
            </a:r>
            <a:r>
              <a:rPr lang="en-US" sz="3200" dirty="0"/>
              <a:t>, </a:t>
            </a:r>
            <a:r>
              <a:rPr lang="id-ID" sz="3200" dirty="0"/>
              <a:t>mengunjungi, mendampingi, melaporkan, mengevaluasi, mencoba lagi. 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28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5D806-0370-EB2C-B078-3221A3E98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85813"/>
            <a:ext cx="10515600" cy="5391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err="1"/>
              <a:t>Renungan</a:t>
            </a:r>
            <a:r>
              <a:rPr lang="en-US" sz="3200" b="1" dirty="0"/>
              <a:t> </a:t>
            </a:r>
            <a:r>
              <a:rPr lang="en-US" sz="3200" b="1" dirty="0" err="1"/>
              <a:t>Pribadi</a:t>
            </a:r>
            <a:r>
              <a:rPr lang="en-US" sz="3200" b="1" dirty="0"/>
              <a:t>:</a:t>
            </a:r>
          </a:p>
          <a:p>
            <a:endParaRPr lang="en-US" dirty="0"/>
          </a:p>
          <a:p>
            <a:pPr marL="0" indent="0">
              <a:buNone/>
            </a:pPr>
            <a:r>
              <a:rPr lang="id-ID" dirty="0"/>
              <a:t>Kalau semua umat hanya menunggu imam bergerak, apa yang akan terjadi dengan paroki kita?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Apa yang berubah dalam paroki kalau setiap Legioner sungguh-sungguh menjadi rasul?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b="1" dirty="0"/>
              <a:t>Imam tidak menggantikan kerasulan awam; imam membina, mengutus dan berjalan bersama kaum awam.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741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2E211-E665-261E-2E7A-DD278C773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id-ID" sz="4000" b="1" cap="small" dirty="0"/>
              <a:t>3. Legio Dan Kerasulan Awam</a:t>
            </a:r>
            <a:br>
              <a:rPr lang="en-US" sz="4000" cap="small" dirty="0"/>
            </a:br>
            <a:endParaRPr lang="en-US" sz="4000" cap="smal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FF318-6282-AD98-2739-812954712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2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 dirty="0"/>
              <a:t>Legio Membuat Panggilan Kerasulan Menjadi Konkret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id-ID" b="1" dirty="0"/>
              <a:t>A. </a:t>
            </a:r>
            <a:r>
              <a:rPr lang="en-US" b="1" dirty="0"/>
              <a:t> </a:t>
            </a:r>
            <a:r>
              <a:rPr lang="id-ID" b="1" dirty="0"/>
              <a:t>Legio menerjemahkan idealisme menjadi tindakan</a:t>
            </a:r>
            <a:endParaRPr lang="en-US" dirty="0"/>
          </a:p>
          <a:p>
            <a:pPr marL="457200" lvl="1" indent="0">
              <a:buNone/>
            </a:pPr>
            <a:r>
              <a:rPr lang="id-ID" dirty="0"/>
              <a:t>Legio berkata:</a:t>
            </a:r>
            <a:r>
              <a:rPr lang="en-US" dirty="0"/>
              <a:t> </a:t>
            </a:r>
            <a:r>
              <a:rPr lang="id-ID" b="1" dirty="0"/>
              <a:t>“</a:t>
            </a:r>
            <a:r>
              <a:rPr lang="en-US" dirty="0"/>
              <a:t>M</a:t>
            </a:r>
            <a:r>
              <a:rPr lang="id-ID" dirty="0"/>
              <a:t>ari kita pergi dan melakukan kerasulan.”</a:t>
            </a:r>
            <a:endParaRPr lang="en-US" dirty="0"/>
          </a:p>
          <a:p>
            <a:pPr marL="457200" lvl="1" indent="0">
              <a:buNone/>
            </a:pPr>
            <a:r>
              <a:rPr lang="id-ID" dirty="0"/>
              <a:t>Misalnya:</a:t>
            </a:r>
            <a:endParaRPr lang="en-US" dirty="0"/>
          </a:p>
          <a:p>
            <a:pPr lvl="1"/>
            <a:r>
              <a:rPr lang="id-ID" dirty="0"/>
              <a:t>mengunjungi orang sakit; </a:t>
            </a:r>
            <a:r>
              <a:rPr lang="en-US" dirty="0"/>
              <a:t> </a:t>
            </a:r>
            <a:r>
              <a:rPr lang="id-ID" dirty="0"/>
              <a:t>menemui umat yang menjauh; mengunjungi keluarga; mendampingi orang yang kesepian; </a:t>
            </a:r>
            <a:r>
              <a:rPr lang="en-US" dirty="0"/>
              <a:t> </a:t>
            </a:r>
            <a:r>
              <a:rPr lang="id-ID" dirty="0"/>
              <a:t>mengajak orang kembali kepada Gereja; </a:t>
            </a:r>
            <a:r>
              <a:rPr lang="en-US" dirty="0"/>
              <a:t> </a:t>
            </a:r>
          </a:p>
          <a:p>
            <a:pPr lvl="1"/>
            <a:r>
              <a:rPr lang="id-ID" dirty="0"/>
              <a:t>membantu orang mengenal Maria; membawa orang kepada Kristus; menemukan orang yang membutuhkan perhatian pastoral.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887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F247F-2C20-10FF-8ABF-8073CDF68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2950"/>
            <a:ext cx="10515600" cy="54340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 dirty="0"/>
              <a:t>B. Spiritualitas dan kerasulan berjalan bersama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id-ID" dirty="0"/>
              <a:t>Legio bukan organisasi sosial belaka.</a:t>
            </a:r>
            <a:endParaRPr lang="en-US" dirty="0"/>
          </a:p>
          <a:p>
            <a:pPr marL="0" indent="0">
              <a:buNone/>
            </a:pPr>
            <a:r>
              <a:rPr lang="id-ID" b="1" dirty="0"/>
              <a:t>Doa → persatuan dengan Maria → persatuan dengan Kristus → kerasulan → membawa orang kepada Kristus.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Karena itu, Legioner tidak boleh menjadi aktivis yang sibuk tetapi kehilangan Tuhan.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Sebaliknya:</a:t>
            </a:r>
            <a:endParaRPr lang="en-US" dirty="0"/>
          </a:p>
          <a:p>
            <a:pPr marL="0" indent="0">
              <a:buNone/>
            </a:pPr>
            <a:r>
              <a:rPr lang="id-ID" b="1" dirty="0"/>
              <a:t>Semakin dalam persatuannya dengan Kristus, semakin besar kerinduannya untuk membawa Kristus kepada orang lain.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907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AB6D1-7C4C-CEA5-4B55-4826473A2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742950"/>
            <a:ext cx="10863263" cy="5514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 dirty="0"/>
              <a:t>C. </a:t>
            </a:r>
            <a:r>
              <a:rPr lang="en-US" b="1" dirty="0"/>
              <a:t> </a:t>
            </a:r>
            <a:r>
              <a:rPr lang="id-ID" sz="3200" b="1" dirty="0"/>
              <a:t>Legioner bekerja dalam persatuan dengan imam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457200" lvl="1" indent="0">
              <a:buNone/>
            </a:pPr>
            <a:r>
              <a:rPr lang="id-ID" sz="3200" dirty="0"/>
              <a:t>Legio sangat menekankan kerja sama dengan imam.</a:t>
            </a:r>
            <a:endParaRPr lang="en-US" sz="3200" dirty="0"/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r>
              <a:rPr lang="id-ID" sz="3200" dirty="0"/>
              <a:t>Tujuan akhirnya bukan:</a:t>
            </a:r>
            <a:r>
              <a:rPr lang="en-US" sz="3200" dirty="0"/>
              <a:t> </a:t>
            </a:r>
            <a:r>
              <a:rPr lang="id-ID" sz="3200" dirty="0"/>
              <a:t>“Legio menjadi besar.”</a:t>
            </a:r>
            <a:endParaRPr lang="en-US" sz="3200" dirty="0"/>
          </a:p>
          <a:p>
            <a:pPr marL="457200" lvl="1" indent="0">
              <a:buNone/>
            </a:pPr>
            <a:r>
              <a:rPr lang="id-ID" sz="3200" i="1" dirty="0"/>
              <a:t>Tetapi:</a:t>
            </a:r>
            <a:endParaRPr lang="en-US" sz="3200" i="1" dirty="0"/>
          </a:p>
          <a:p>
            <a:pPr marL="457200" lvl="1" indent="0">
              <a:buNone/>
            </a:pPr>
            <a:r>
              <a:rPr lang="id-ID" sz="3200" b="1" dirty="0"/>
              <a:t>“Semakin banyak orang menerima Kristus melalui Gereja dan sakramen-sakramen.”</a:t>
            </a:r>
            <a:endParaRPr lang="en-US" sz="3200" dirty="0"/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r>
              <a:rPr lang="id-ID" sz="3200" dirty="0"/>
              <a:t>Maka kerasulan Legioner akhirnya harus mengarah kepada Kristus, Ekaristi, pertobatan, sakramen dan kehidupan Gereja.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337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DF525-EF04-2E5D-CD9D-7074882E4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14363"/>
            <a:ext cx="10515600" cy="5562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err="1"/>
              <a:t>Refleksi</a:t>
            </a:r>
            <a:r>
              <a:rPr lang="en-US" b="1" dirty="0"/>
              <a:t> </a:t>
            </a:r>
            <a:r>
              <a:rPr lang="en-US" b="1" dirty="0" err="1"/>
              <a:t>Pribadi</a:t>
            </a:r>
            <a:r>
              <a:rPr lang="en-US" b="1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Apakah kegiatan Legio kita sungguh membawa orang semakin dekat kepada Kristus dan Gereja?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Ataukah kita terkadang hanya sibuk dengan:</a:t>
            </a:r>
            <a:endParaRPr lang="en-US" dirty="0"/>
          </a:p>
          <a:p>
            <a:pPr lvl="1"/>
            <a:r>
              <a:rPr lang="id-ID" dirty="0"/>
              <a:t>rapat, </a:t>
            </a:r>
            <a:endParaRPr lang="en-US" dirty="0"/>
          </a:p>
          <a:p>
            <a:pPr lvl="1"/>
            <a:r>
              <a:rPr lang="id-ID" dirty="0"/>
              <a:t>administrasi, </a:t>
            </a:r>
            <a:endParaRPr lang="en-US" dirty="0"/>
          </a:p>
          <a:p>
            <a:pPr lvl="1"/>
            <a:r>
              <a:rPr lang="id-ID" dirty="0"/>
              <a:t>kegiatan internal, </a:t>
            </a:r>
            <a:endParaRPr lang="en-US" dirty="0"/>
          </a:p>
          <a:p>
            <a:pPr lvl="1"/>
            <a:r>
              <a:rPr lang="id-ID" dirty="0"/>
              <a:t>jumlah anggota, </a:t>
            </a:r>
            <a:endParaRPr lang="en-US" dirty="0"/>
          </a:p>
          <a:p>
            <a:pPr lvl="1"/>
            <a:r>
              <a:rPr lang="id-ID" dirty="0"/>
              <a:t>program?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b="1" dirty="0"/>
              <a:t>Legio bukan sekadar perkumpulan doa; Legio adalah sekolah kerasulan.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229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CF7CD-FEA9-21F1-B686-D99ADF3D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lang="en-US" b="1" cap="small" dirty="0"/>
            </a:br>
            <a:r>
              <a:rPr lang="id-ID" sz="4000" b="1" cap="small" dirty="0"/>
              <a:t>4. Imam Dan Legio</a:t>
            </a:r>
            <a:br>
              <a:rPr lang="en-US" sz="4000" cap="small" dirty="0"/>
            </a:br>
            <a:endParaRPr lang="en-US" sz="4000" cap="smal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1BC2B-CEC6-05AE-06FF-2C8026BD8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4613"/>
            <a:ext cx="10515600" cy="3562350"/>
          </a:xfrm>
        </p:spPr>
        <p:txBody>
          <a:bodyPr/>
          <a:lstStyle/>
          <a:p>
            <a:r>
              <a:rPr lang="id-ID" b="1" dirty="0"/>
              <a:t>Imam Membina, Legioner Membantu Imam Menjangkau Umat</a:t>
            </a:r>
            <a:r>
              <a:rPr lang="en-US" b="1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id-ID" dirty="0"/>
              <a:t>Legio tidak dimaksudkan untuk menggantikan imam.</a:t>
            </a:r>
            <a:endParaRPr lang="en-US" dirty="0"/>
          </a:p>
          <a:p>
            <a:r>
              <a:rPr lang="id-ID" i="1" dirty="0"/>
              <a:t>Sebaliknya:</a:t>
            </a:r>
            <a:endParaRPr lang="en-US" i="1" dirty="0"/>
          </a:p>
          <a:p>
            <a:r>
              <a:rPr lang="id-ID" b="1" dirty="0"/>
              <a:t>Legio membantu imam menjalankan perutusan pastoralnya.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638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EA621-497A-1144-6EE6-9D2ECE239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14362"/>
            <a:ext cx="10515600" cy="5800725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lphaUcPeriod"/>
            </a:pPr>
            <a:r>
              <a:rPr lang="id-ID" sz="3000" b="1" dirty="0"/>
              <a:t>Pola Yesus</a:t>
            </a:r>
            <a:endParaRPr lang="en-US" sz="3000" b="1" dirty="0"/>
          </a:p>
          <a:p>
            <a:pPr marL="514350" indent="-514350">
              <a:buAutoNum type="alphaUcPeriod"/>
            </a:pPr>
            <a:endParaRPr lang="en-US" sz="3000" dirty="0"/>
          </a:p>
          <a:p>
            <a:pPr lvl="1"/>
            <a:r>
              <a:rPr lang="id-ID" sz="3000" dirty="0"/>
              <a:t>Yesus tidak bekerja sendirian.</a:t>
            </a:r>
            <a:endParaRPr lang="en-US" sz="3000" dirty="0"/>
          </a:p>
          <a:p>
            <a:pPr lvl="1"/>
            <a:r>
              <a:rPr lang="id-ID" sz="3000" dirty="0"/>
              <a:t>Ia memanggil:</a:t>
            </a:r>
            <a:r>
              <a:rPr lang="en-US" sz="3000" dirty="0"/>
              <a:t> </a:t>
            </a:r>
            <a:r>
              <a:rPr lang="id-ID" sz="3000" dirty="0"/>
              <a:t>“Ikutlah Aku.”</a:t>
            </a:r>
            <a:endParaRPr lang="en-US" sz="3000" dirty="0"/>
          </a:p>
          <a:p>
            <a:endParaRPr lang="en-US" sz="3000" dirty="0"/>
          </a:p>
          <a:p>
            <a:pPr marL="0" indent="0">
              <a:buNone/>
            </a:pPr>
            <a:r>
              <a:rPr lang="id-ID" sz="3000" dirty="0"/>
              <a:t>Kemudian Ia membentuk para rasul dan mengutus mereka.</a:t>
            </a:r>
            <a:endParaRPr lang="en-US" sz="3000" dirty="0"/>
          </a:p>
          <a:p>
            <a:endParaRPr lang="en-US" sz="3000" dirty="0"/>
          </a:p>
          <a:p>
            <a:pPr marL="0" indent="0">
              <a:buNone/>
            </a:pPr>
            <a:r>
              <a:rPr lang="id-ID" sz="3000" dirty="0"/>
              <a:t>Demikian pula seorang imam.</a:t>
            </a:r>
            <a:endParaRPr lang="en-US" sz="3000" dirty="0"/>
          </a:p>
          <a:p>
            <a:pPr marL="0" indent="0">
              <a:buNone/>
            </a:pPr>
            <a:r>
              <a:rPr lang="id-ID" sz="3000" dirty="0"/>
              <a:t>Seorang imam yang ingin menjangkau umat secara luas membutuhkan</a:t>
            </a:r>
            <a:endParaRPr lang="en-US" sz="3000" dirty="0"/>
          </a:p>
          <a:p>
            <a:pPr marL="0" indent="0">
              <a:buNone/>
            </a:pPr>
            <a:r>
              <a:rPr lang="id-ID" sz="3000" dirty="0"/>
              <a:t>orang-orang yang:</a:t>
            </a:r>
            <a:endParaRPr lang="en-US" sz="3000" dirty="0"/>
          </a:p>
          <a:p>
            <a:pPr lvl="1"/>
            <a:r>
              <a:rPr lang="id-ID" sz="3000" dirty="0"/>
              <a:t>dibina, </a:t>
            </a:r>
            <a:endParaRPr lang="en-US" sz="3000" dirty="0"/>
          </a:p>
          <a:p>
            <a:pPr lvl="1"/>
            <a:r>
              <a:rPr lang="id-ID" sz="3000" dirty="0"/>
              <a:t>dipercaya, </a:t>
            </a:r>
            <a:endParaRPr lang="en-US" sz="3000" dirty="0"/>
          </a:p>
          <a:p>
            <a:pPr lvl="1"/>
            <a:r>
              <a:rPr lang="id-ID" sz="3000" dirty="0"/>
              <a:t>diutus, </a:t>
            </a:r>
            <a:endParaRPr lang="en-US" sz="3000" dirty="0"/>
          </a:p>
          <a:p>
            <a:pPr lvl="1"/>
            <a:r>
              <a:rPr lang="id-ID" sz="3000" dirty="0"/>
              <a:t>didampingi. 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539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30536-9857-0FFB-DFAC-81AF8B855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7213"/>
            <a:ext cx="10515600" cy="5619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 dirty="0"/>
              <a:t>B. Legioner bukan “pegawai imam”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Hubungan imam dan Legioner:</a:t>
            </a:r>
            <a:br>
              <a:rPr lang="id-ID" dirty="0"/>
            </a:br>
            <a:r>
              <a:rPr lang="id-ID" b="1" dirty="0"/>
              <a:t>Imam dan awam = rekan sekerja dalam perutusan Kristus.</a:t>
            </a:r>
            <a:endParaRPr lang="en-US" b="1" dirty="0"/>
          </a:p>
          <a:p>
            <a:endParaRPr lang="en-US" dirty="0"/>
          </a:p>
          <a:p>
            <a:pPr marL="0" indent="0">
              <a:buNone/>
            </a:pPr>
            <a:r>
              <a:rPr lang="id-ID" dirty="0"/>
              <a:t>Tentu dengan perbedaan tugas dan tanggung jawab masing-masing.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Legioner menghormati imam sebagai gembala dan bekerja dalam kesatuan dengan arah pastoral Gereja.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Sebaliknya, imam perlu melihat Legioner bukan sekadar orang yang membantu pekerjaan teknis, tetapi:</a:t>
            </a:r>
            <a:endParaRPr lang="en-US" dirty="0"/>
          </a:p>
          <a:p>
            <a:pPr marL="0" indent="0">
              <a:buNone/>
            </a:pPr>
            <a:r>
              <a:rPr lang="id-ID" b="1" dirty="0"/>
              <a:t>orang-orang yang dipanggil Tuhan untuk menjadi rasul.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5108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4D75D-BC32-0BBC-A675-44E552D01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0"/>
            <a:ext cx="10515600" cy="54911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d-ID" b="1" dirty="0"/>
              <a:t>C. Imam tidak boleh bekerja sendirian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Buku Pegangan menggunakan gambaran yang sangat kuat</a:t>
            </a:r>
            <a:r>
              <a:rPr lang="en-US" dirty="0"/>
              <a:t>, yang </a:t>
            </a:r>
            <a:r>
              <a:rPr lang="en-US" dirty="0" err="1"/>
              <a:t>dikutip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1 Kor 12:21):</a:t>
            </a:r>
          </a:p>
          <a:p>
            <a:pPr marL="0" indent="0">
              <a:buNone/>
            </a:pPr>
            <a:r>
              <a:rPr lang="id-ID" dirty="0"/>
              <a:t>“Mata tidak dapat berkata kepada tangan: Aku tidak membutuhkan engkau.”</a:t>
            </a:r>
            <a:r>
              <a:rPr lang="en-US" dirty="0"/>
              <a:t> (</a:t>
            </a:r>
            <a:r>
              <a:rPr lang="en-US" dirty="0" err="1"/>
              <a:t>hal</a:t>
            </a:r>
            <a:r>
              <a:rPr lang="en-US" dirty="0"/>
              <a:t> 74).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Dalam Tubuh Kristus:</a:t>
            </a:r>
            <a:endParaRPr lang="en-US" dirty="0"/>
          </a:p>
          <a:p>
            <a:pPr marL="0" indent="0">
              <a:buNone/>
            </a:pPr>
            <a:r>
              <a:rPr lang="id-ID" b="1" dirty="0"/>
              <a:t>imam membutuhkan awam;</a:t>
            </a:r>
            <a:r>
              <a:rPr lang="en-US" b="1" dirty="0"/>
              <a:t> </a:t>
            </a:r>
            <a:r>
              <a:rPr lang="id-ID" b="1" dirty="0"/>
              <a:t>awam membutuhkan imam.</a:t>
            </a:r>
            <a:endParaRPr lang="en-US" b="1" dirty="0"/>
          </a:p>
          <a:p>
            <a:endParaRPr lang="en-US" dirty="0"/>
          </a:p>
          <a:p>
            <a:pPr marL="0" indent="0">
              <a:buNone/>
            </a:pPr>
            <a:r>
              <a:rPr lang="id-ID" dirty="0"/>
              <a:t>Imam memberikan:</a:t>
            </a:r>
            <a:endParaRPr lang="en-US" dirty="0"/>
          </a:p>
          <a:p>
            <a:pPr lvl="0"/>
            <a:r>
              <a:rPr lang="id-ID" i="1" dirty="0"/>
              <a:t>Sabda, sakramen, penggembalaan, </a:t>
            </a:r>
            <a:r>
              <a:rPr lang="en-US" i="1" dirty="0"/>
              <a:t> </a:t>
            </a:r>
            <a:r>
              <a:rPr lang="id-ID" i="1" dirty="0"/>
              <a:t>pembinaan rohani. </a:t>
            </a:r>
            <a:endParaRPr lang="en-US" i="1" dirty="0"/>
          </a:p>
          <a:p>
            <a:pPr marL="0" indent="0">
              <a:buNone/>
            </a:pPr>
            <a:r>
              <a:rPr lang="id-ID" dirty="0"/>
              <a:t>Legioner membantu membawa:</a:t>
            </a:r>
            <a:endParaRPr lang="en-US" dirty="0"/>
          </a:p>
          <a:p>
            <a:pPr lvl="0"/>
            <a:r>
              <a:rPr lang="id-ID" i="1" dirty="0"/>
              <a:t>perhatian, kehadiran, kunjungan, kesaksian, hubungan personal, semangat misioner </a:t>
            </a:r>
            <a:endParaRPr lang="en-US" i="1" dirty="0"/>
          </a:p>
          <a:p>
            <a:pPr marL="0" indent="0">
              <a:buNone/>
            </a:pPr>
            <a:r>
              <a:rPr lang="id-ID" dirty="0"/>
              <a:t>ke tengah umat.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953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3C706-4D96-BFCD-A31F-66E8A317D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1488"/>
            <a:ext cx="10515600" cy="5705475"/>
          </a:xfrm>
        </p:spPr>
        <p:txBody>
          <a:bodyPr/>
          <a:lstStyle/>
          <a:p>
            <a:endParaRPr lang="en-US" b="1" dirty="0"/>
          </a:p>
          <a:p>
            <a:pPr marL="0" indent="0">
              <a:buNone/>
            </a:pPr>
            <a:r>
              <a:rPr lang="en-US" dirty="0" err="1"/>
              <a:t>Refleksi</a:t>
            </a:r>
            <a:r>
              <a:rPr lang="en-US" dirty="0"/>
              <a:t> </a:t>
            </a:r>
            <a:r>
              <a:rPr lang="en-US" dirty="0" err="1"/>
              <a:t>Pribadi</a:t>
            </a:r>
            <a:r>
              <a:rPr lang="en-US" dirty="0"/>
              <a:t>: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Apakah kami sungguh membantu imam, atau kadang-kadang justru menambah beban imam?</a:t>
            </a:r>
            <a:endParaRPr lang="en-US" dirty="0"/>
          </a:p>
          <a:p>
            <a:endParaRPr lang="en-US" b="1" dirty="0"/>
          </a:p>
          <a:p>
            <a:pPr marL="0" indent="0">
              <a:buNone/>
            </a:pPr>
            <a:r>
              <a:rPr lang="id-ID" b="1" dirty="0"/>
              <a:t>Imam tanpa umat yang terlibat akan mudah kelelahan; umat tanpa imam akan kehilangan sumber kehidupan sakramental.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139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7B4F6-821B-62A7-8650-49667B339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cap="small" dirty="0"/>
              <a:t>5. </a:t>
            </a:r>
            <a:r>
              <a:rPr lang="en-US" cap="small" dirty="0" err="1"/>
              <a:t>Legio</a:t>
            </a:r>
            <a:r>
              <a:rPr lang="en-US" cap="small" dirty="0"/>
              <a:t> Dalam </a:t>
            </a:r>
            <a:r>
              <a:rPr lang="en-US" cap="small" dirty="0" err="1"/>
              <a:t>Paroki</a:t>
            </a:r>
            <a:endParaRPr lang="en-US" cap="smal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19D2D-E517-0EAD-BEF8-E76DBFF68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/>
          </a:p>
          <a:p>
            <a:pPr marL="0" indent="0">
              <a:buNone/>
            </a:pPr>
            <a:r>
              <a:rPr lang="id-ID" b="1" dirty="0"/>
              <a:t>“Legio Harus Menjadi Jantung Misioner Paroki”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Paroki bukan hanya tempat misa.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Paroki adalah:</a:t>
            </a:r>
            <a:endParaRPr lang="en-US" dirty="0"/>
          </a:p>
          <a:p>
            <a:pPr marL="0" indent="0">
              <a:buNone/>
            </a:pPr>
            <a:r>
              <a:rPr lang="id-ID" b="1" dirty="0"/>
              <a:t>komunitas umat yang berpusat pada Kristus dan diutus kepada dunia.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808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B28B8-B7D6-623E-78B1-911C74C02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7250"/>
            <a:ext cx="10515600" cy="5443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 dirty="0"/>
              <a:t>A. Legio membantu paroki menjadi “keluar”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id-ID" dirty="0"/>
              <a:t>Ada umat yang aktif datang ke Gereja.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Tetapi ada pula:</a:t>
            </a:r>
            <a:endParaRPr lang="en-US" dirty="0"/>
          </a:p>
          <a:p>
            <a:pPr lvl="1"/>
            <a:r>
              <a:rPr lang="id-ID" dirty="0"/>
              <a:t>umat yang sakit; </a:t>
            </a:r>
            <a:endParaRPr lang="en-US" dirty="0"/>
          </a:p>
          <a:p>
            <a:pPr lvl="1"/>
            <a:r>
              <a:rPr lang="id-ID" dirty="0"/>
              <a:t>lansia yang kesepian; </a:t>
            </a:r>
            <a:endParaRPr lang="en-US" dirty="0"/>
          </a:p>
          <a:p>
            <a:pPr lvl="1"/>
            <a:r>
              <a:rPr lang="id-ID" dirty="0"/>
              <a:t>keluarga yang bermasalah; </a:t>
            </a:r>
            <a:endParaRPr lang="en-US" dirty="0"/>
          </a:p>
          <a:p>
            <a:pPr lvl="1"/>
            <a:r>
              <a:rPr lang="id-ID" dirty="0"/>
              <a:t>umat yang mulai menjauh; </a:t>
            </a:r>
            <a:endParaRPr lang="en-US" dirty="0"/>
          </a:p>
          <a:p>
            <a:pPr lvl="1"/>
            <a:r>
              <a:rPr lang="id-ID" dirty="0"/>
              <a:t>orang yang kecewa kepada Gereja; </a:t>
            </a:r>
            <a:endParaRPr lang="en-US" dirty="0"/>
          </a:p>
          <a:p>
            <a:pPr lvl="1"/>
            <a:r>
              <a:rPr lang="id-ID" dirty="0"/>
              <a:t>orang yang tidak lagi pergi misa; </a:t>
            </a:r>
            <a:endParaRPr lang="en-US" dirty="0"/>
          </a:p>
          <a:p>
            <a:pPr lvl="1"/>
            <a:r>
              <a:rPr lang="id-ID" dirty="0"/>
              <a:t>orang yang belum mengenal Kristus; </a:t>
            </a:r>
            <a:endParaRPr lang="en-US" dirty="0"/>
          </a:p>
          <a:p>
            <a:pPr lvl="1"/>
            <a:r>
              <a:rPr lang="id-ID" dirty="0"/>
              <a:t>mereka yang membutuhkan teman untuk kembali.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2470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06773-0A6F-CD10-EC3A-D3D458FD7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0"/>
            <a:ext cx="10515600" cy="5491163"/>
          </a:xfrm>
        </p:spPr>
        <p:txBody>
          <a:bodyPr/>
          <a:lstStyle/>
          <a:p>
            <a:pPr marL="0" indent="0">
              <a:buNone/>
            </a:pPr>
            <a:r>
              <a:rPr lang="id-ID" b="1" dirty="0"/>
              <a:t>B. Legioner sebagai “mata paroki”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Legioner yang mengunjungi umat dapat menemukan:</a:t>
            </a:r>
            <a:endParaRPr lang="en-US" dirty="0"/>
          </a:p>
          <a:p>
            <a:pPr lvl="1"/>
            <a:r>
              <a:rPr lang="id-ID" sz="2800" dirty="0"/>
              <a:t>“Romo, ternyata keluarga ini sedang mengalami masalah.”</a:t>
            </a:r>
            <a:endParaRPr lang="en-US" sz="2800" dirty="0"/>
          </a:p>
          <a:p>
            <a:pPr lvl="1"/>
            <a:r>
              <a:rPr lang="id-ID" sz="2800" dirty="0"/>
              <a:t>“Romo, ada umat yang sudah lama tidak ke gereja.”</a:t>
            </a:r>
            <a:endParaRPr lang="en-US" sz="2800" dirty="0"/>
          </a:p>
          <a:p>
            <a:pPr lvl="1"/>
            <a:r>
              <a:rPr lang="id-ID" sz="2800" dirty="0"/>
              <a:t>“Romo, ada orang sakit yang membutuhkan pelayanan.”</a:t>
            </a:r>
            <a:endParaRPr lang="en-US" sz="2800" dirty="0"/>
          </a:p>
          <a:p>
            <a:pPr lvl="1"/>
            <a:r>
              <a:rPr lang="id-ID" sz="2800" dirty="0"/>
              <a:t>“Romo, ada keluarga yang perlu didampingi.”</a:t>
            </a:r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id-ID" dirty="0"/>
              <a:t>Dengan demikian Legioner membantu imam </a:t>
            </a:r>
            <a:r>
              <a:rPr lang="id-ID" b="1" dirty="0"/>
              <a:t>mendengar denyut kehidupan umat.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901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5033A-B031-C9EF-1A01-290A5D2E3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8650"/>
            <a:ext cx="10515600" cy="55483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 dirty="0"/>
              <a:t>C. Legio bukan kelompok eksklusif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Bahaya yang perlu dihindari:</a:t>
            </a:r>
            <a:endParaRPr lang="en-US" dirty="0"/>
          </a:p>
          <a:p>
            <a:pPr lvl="1"/>
            <a:r>
              <a:rPr lang="id-ID" dirty="0"/>
              <a:t>“Kami Legio.”</a:t>
            </a:r>
            <a:endParaRPr lang="en-US" dirty="0"/>
          </a:p>
          <a:p>
            <a:pPr lvl="1"/>
            <a:r>
              <a:rPr lang="id-ID" dirty="0"/>
              <a:t>“Mereka kelompok lain.”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Legio harus menjadi </a:t>
            </a:r>
            <a:r>
              <a:rPr lang="id-ID" b="1" dirty="0"/>
              <a:t>pelayan kesatuan paroki</a:t>
            </a:r>
            <a:r>
              <a:rPr lang="id-ID" dirty="0"/>
              <a:t>, bukan kelompok yang mencari identitas sendiri.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Semangatnya:</a:t>
            </a:r>
            <a:endParaRPr lang="en-US" dirty="0"/>
          </a:p>
          <a:p>
            <a:pPr lvl="1"/>
            <a:r>
              <a:rPr lang="id-ID" b="1" dirty="0"/>
              <a:t>“Apa yang dapat kami lakukan agar paroki semakin hidup?”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Bukan:</a:t>
            </a:r>
            <a:endParaRPr lang="en-US" dirty="0"/>
          </a:p>
          <a:p>
            <a:pPr lvl="1"/>
            <a:r>
              <a:rPr lang="id-ID" dirty="0"/>
              <a:t>“Apa yang dapat paroki berikan kepada Legio?”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2658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5F89F-393A-8E72-CEBF-1938FCA62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7263"/>
            <a:ext cx="10515600" cy="52197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Refleksi</a:t>
            </a:r>
            <a:r>
              <a:rPr lang="en-US" b="1" dirty="0"/>
              <a:t> </a:t>
            </a:r>
            <a:r>
              <a:rPr lang="en-US" b="1" dirty="0" err="1"/>
              <a:t>Pribadi</a:t>
            </a:r>
            <a:endParaRPr lang="en-US" b="1" dirty="0"/>
          </a:p>
          <a:p>
            <a:endParaRPr lang="en-US" b="1" dirty="0"/>
          </a:p>
          <a:p>
            <a:r>
              <a:rPr lang="id-ID" b="1" dirty="0"/>
              <a:t>Kalau Legio hilang dari paroki, apakah umat akan merasakan kehilangan semangat kerasulan?</a:t>
            </a:r>
            <a:endParaRPr lang="en-US" dirty="0"/>
          </a:p>
          <a:p>
            <a:r>
              <a:rPr lang="id-ID" dirty="0"/>
              <a:t>Jika jawabannya “tidak”, mungkin kita perlu bertanya:</a:t>
            </a:r>
            <a:endParaRPr lang="en-US" dirty="0"/>
          </a:p>
          <a:p>
            <a:r>
              <a:rPr lang="id-ID" b="1" dirty="0"/>
              <a:t>Apakah Legio kita sungguh menjalankan kerasulan?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231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32AEC-AABE-004A-F3C6-AF76A26BA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id-ID" b="1" dirty="0"/>
              <a:t>6. </a:t>
            </a:r>
            <a:r>
              <a:rPr lang="id-ID" b="1" cap="small" dirty="0"/>
              <a:t>Buah Kerasulan Legio:</a:t>
            </a:r>
            <a:br>
              <a:rPr lang="en-US" cap="small" dirty="0"/>
            </a:br>
            <a:r>
              <a:rPr lang="id-ID" b="1" cap="small" dirty="0"/>
              <a:t>Cita-cita Dan Tindakan Yang Penuh Semangat</a:t>
            </a:r>
            <a:br>
              <a:rPr lang="en-US" cap="small" dirty="0"/>
            </a:br>
            <a:endParaRPr lang="en-US" cap="smal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6CA5C-04F2-A4A2-E8A6-E1DDB99DF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4563"/>
            <a:ext cx="10515600" cy="39623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Legio tidak ingin menghasilkan Legioner yang hanya berkata:</a:t>
            </a:r>
            <a:r>
              <a:rPr lang="en-US" dirty="0"/>
              <a:t> </a:t>
            </a:r>
            <a:r>
              <a:rPr lang="id-ID" dirty="0"/>
              <a:t>“Dari dulu memang begini.”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Semangat Legio adalah:</a:t>
            </a:r>
            <a:endParaRPr lang="en-US" dirty="0"/>
          </a:p>
          <a:p>
            <a:pPr marL="0" indent="0">
              <a:buNone/>
            </a:pPr>
            <a:r>
              <a:rPr lang="id-ID" b="1" dirty="0"/>
              <a:t>“Apa yang dapat kita lakukan untuk Tuhan?”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8662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5B796-E0C5-DC93-23C2-3476BC23E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2962"/>
            <a:ext cx="10515600" cy="5586413"/>
          </a:xfrm>
        </p:spPr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id-ID" b="1" dirty="0"/>
              <a:t>Cita-cita besar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id-ID" sz="2800" dirty="0"/>
              <a:t>Legioner perlu mempunyai keberanian untuk bermimpi:</a:t>
            </a:r>
            <a:endParaRPr lang="en-US" sz="2800" dirty="0"/>
          </a:p>
          <a:p>
            <a:pPr lvl="1"/>
            <a:r>
              <a:rPr lang="id-ID" sz="2800" dirty="0"/>
              <a:t>paroki yang semakin hidup; </a:t>
            </a:r>
            <a:endParaRPr lang="en-US" sz="2800" dirty="0"/>
          </a:p>
          <a:p>
            <a:pPr lvl="1"/>
            <a:r>
              <a:rPr lang="id-ID" sz="2800" dirty="0"/>
              <a:t>umat yang kembali kepada Kristus; </a:t>
            </a:r>
            <a:endParaRPr lang="en-US" sz="2800" dirty="0"/>
          </a:p>
          <a:p>
            <a:pPr lvl="1"/>
            <a:r>
              <a:rPr lang="id-ID" sz="2800" dirty="0"/>
              <a:t>keluarga-keluarga yang kembali berdoa; </a:t>
            </a:r>
            <a:endParaRPr lang="en-US" sz="2800" dirty="0"/>
          </a:p>
          <a:p>
            <a:pPr lvl="1"/>
            <a:r>
              <a:rPr lang="id-ID" sz="2800" dirty="0"/>
              <a:t>anak muda yang menemukan iman; </a:t>
            </a:r>
            <a:endParaRPr lang="en-US" sz="2800" dirty="0"/>
          </a:p>
          <a:p>
            <a:pPr lvl="1"/>
            <a:r>
              <a:rPr lang="id-ID" sz="2800" dirty="0"/>
              <a:t>orang sakit yang tidak merasa sendirian; </a:t>
            </a:r>
            <a:endParaRPr lang="en-US" sz="2800" dirty="0"/>
          </a:p>
          <a:p>
            <a:pPr lvl="1"/>
            <a:r>
              <a:rPr lang="id-ID" sz="2800" dirty="0"/>
              <a:t>umat yang jauh kembali kepada Gereja; </a:t>
            </a:r>
            <a:endParaRPr lang="en-US" sz="2800" dirty="0"/>
          </a:p>
          <a:p>
            <a:pPr lvl="1"/>
            <a:r>
              <a:rPr lang="id-ID" sz="2800" dirty="0"/>
              <a:t>lahirnya panggilan imam dan hidup bakti; </a:t>
            </a:r>
            <a:endParaRPr lang="en-US" sz="2800" dirty="0"/>
          </a:p>
          <a:p>
            <a:pPr lvl="1"/>
            <a:r>
              <a:rPr lang="id-ID" sz="2800" dirty="0"/>
              <a:t>semakin banyak orang mengenal dan mencintai Maria; </a:t>
            </a:r>
            <a:endParaRPr lang="en-US" sz="2800" dirty="0"/>
          </a:p>
          <a:p>
            <a:pPr lvl="1"/>
            <a:r>
              <a:rPr lang="id-ID" sz="2800" dirty="0"/>
              <a:t>semakin banyak orang menemukan kerahiman Tuhan. 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4663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6685D-8C97-EBB8-F09F-7518CEA71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7213"/>
            <a:ext cx="10515600" cy="5619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 dirty="0"/>
              <a:t>B. Tetapi cita-cita harus menjadi tindakan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Cita-cita tanpa tindakan menjadi:</a:t>
            </a:r>
            <a:r>
              <a:rPr lang="en-US" dirty="0"/>
              <a:t> </a:t>
            </a:r>
            <a:r>
              <a:rPr lang="id-ID" b="1" dirty="0"/>
              <a:t>impian.</a:t>
            </a:r>
            <a:endParaRPr lang="en-US" b="1" dirty="0"/>
          </a:p>
          <a:p>
            <a:pPr marL="0" indent="0">
              <a:buNone/>
            </a:pPr>
            <a:r>
              <a:rPr lang="id-ID" dirty="0"/>
              <a:t>Tindakan tanpa cita-cita menjadi:</a:t>
            </a:r>
            <a:r>
              <a:rPr lang="en-US" dirty="0"/>
              <a:t> </a:t>
            </a:r>
            <a:r>
              <a:rPr lang="id-ID" b="1" dirty="0"/>
              <a:t>rutinitas.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Legio membutuhkan keduanya:</a:t>
            </a:r>
            <a:endParaRPr lang="en-US" dirty="0"/>
          </a:p>
          <a:p>
            <a:r>
              <a:rPr lang="id-ID" b="1" dirty="0"/>
              <a:t>Cita-cita yang luhur + tindakan yang berani.</a:t>
            </a: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0326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70F0F-FDDF-EA54-B212-F7548C176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00100"/>
            <a:ext cx="10515600" cy="557212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d-ID" b="1" dirty="0"/>
              <a:t>C. Jangan takut menjadi “kawanan kecil”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John Henry Newman mengingatkan bahwa Allah sering bekerja melalui sedikit orang.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Bukan jumlah yang pertama-tama menentukan.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Yang menentukan adalah:</a:t>
            </a:r>
            <a:r>
              <a:rPr lang="en-US" dirty="0"/>
              <a:t> </a:t>
            </a:r>
            <a:r>
              <a:rPr lang="id-ID" b="1" dirty="0"/>
              <a:t>iman, doa, keyakinan, keberanian dan kesetiaan.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Daud menghadapi Goliat bukan dengan senjata besar.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Ia maju dengan apa yang ada padanya.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Demikian pula Legioner.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Jangan berkata:</a:t>
            </a:r>
            <a:r>
              <a:rPr lang="en-US" dirty="0"/>
              <a:t> </a:t>
            </a:r>
            <a:r>
              <a:rPr lang="id-ID" dirty="0"/>
              <a:t>“Saya hanya orang sederhana.”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Justru:</a:t>
            </a:r>
            <a:endParaRPr lang="en-US" dirty="0"/>
          </a:p>
          <a:p>
            <a:pPr marL="0" indent="0">
              <a:buNone/>
            </a:pPr>
            <a:r>
              <a:rPr lang="id-ID" b="1" dirty="0"/>
              <a:t>“Dengan kemampuan kecil yang saya miliki, saya mau mempersembahkannya </a:t>
            </a:r>
            <a:endParaRPr lang="en-US" b="1" dirty="0"/>
          </a:p>
          <a:p>
            <a:pPr marL="0" indent="0">
              <a:buNone/>
            </a:pPr>
            <a:r>
              <a:rPr lang="id-ID" b="1" dirty="0"/>
              <a:t>kepada Tuhan melalui Maria.”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060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38468-C312-AC36-747E-CE44429BB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0088"/>
            <a:ext cx="10515600" cy="54768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d-ID" b="1" dirty="0"/>
              <a:t>D. Semangat apostolik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Legioner hendaknya memiliki tiga keberanian: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id-ID" b="1" dirty="0"/>
              <a:t>Berani melihat.</a:t>
            </a:r>
            <a:br>
              <a:rPr lang="id-ID" dirty="0"/>
            </a:br>
            <a:r>
              <a:rPr lang="id-ID" dirty="0"/>
              <a:t>Melihat kebutuhan orang.</a:t>
            </a:r>
            <a:endParaRPr lang="en-US" dirty="0"/>
          </a:p>
          <a:p>
            <a:r>
              <a:rPr lang="id-ID" b="1" dirty="0"/>
              <a:t>Berani mendekat.</a:t>
            </a:r>
            <a:br>
              <a:rPr lang="id-ID" dirty="0"/>
            </a:br>
            <a:r>
              <a:rPr lang="id-ID" dirty="0"/>
              <a:t>Tidak takut memasuki kehidupan orang lain dengan hormat.</a:t>
            </a:r>
            <a:endParaRPr lang="en-US" dirty="0"/>
          </a:p>
          <a:p>
            <a:r>
              <a:rPr lang="id-ID" b="1" dirty="0"/>
              <a:t>Berani bertindak.</a:t>
            </a:r>
            <a:br>
              <a:rPr lang="id-ID" dirty="0"/>
            </a:br>
            <a:r>
              <a:rPr lang="id-ID" dirty="0"/>
              <a:t>Tidak berhenti pada rasa kasihan.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b="1" dirty="0"/>
              <a:t>Allah tidak mencari orang yang hebat; Allah mencari orang yang bersedia.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5870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1E625-0E6C-5F61-E48A-C3F71419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br>
              <a:rPr lang="en-US" sz="3600" b="1" cap="small" dirty="0"/>
            </a:br>
            <a:r>
              <a:rPr lang="id-ID" sz="3600" b="1" cap="small" dirty="0"/>
              <a:t>7. Sistem Pelatihan Dan Magang</a:t>
            </a:r>
            <a:br>
              <a:rPr lang="en-US" sz="3600" cap="small" dirty="0"/>
            </a:br>
            <a:endParaRPr lang="en-US" sz="3600" cap="smal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A8688-4016-4FBA-B399-3E5655A82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6049"/>
            <a:ext cx="10515600" cy="3490913"/>
          </a:xfrm>
        </p:spPr>
        <p:txBody>
          <a:bodyPr/>
          <a:lstStyle/>
          <a:p>
            <a:pPr marL="0" indent="0">
              <a:buNone/>
            </a:pPr>
            <a:r>
              <a:rPr lang="id-ID" b="1" dirty="0"/>
              <a:t>Rasul Tidak Dibentuk Hanya dengan Ceramah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Ini salah satu kekhasan yang sangat menarik dari Legio.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9010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1B81C-D543-7D0E-95E7-199985F18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4350"/>
            <a:ext cx="10515600" cy="566261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d-ID" b="1" dirty="0"/>
              <a:t>A. Teori saja tidak cukup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Kita dapat mengikuti banyak seminar tentang kerasulan.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Kita bisa membaca banyak buku.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Kita bisa mendengarkan banyak ceramah.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Tetapi belum tentu kita mampu menjadi rasul.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Contoh sederhana:</a:t>
            </a:r>
            <a:endParaRPr lang="en-US" dirty="0"/>
          </a:p>
          <a:p>
            <a:r>
              <a:rPr lang="id-ID" dirty="0"/>
              <a:t>Orang dapat membaca 100 halaman tentang cara berenang, tetapi ia tidak akan bisa berenang sebelum masuk ke air.</a:t>
            </a:r>
            <a:endParaRPr lang="en-US" dirty="0"/>
          </a:p>
          <a:p>
            <a:r>
              <a:rPr lang="id-ID" dirty="0"/>
              <a:t>Demikian juga kerasulan.</a:t>
            </a:r>
            <a:r>
              <a:rPr lang="en-US" dirty="0"/>
              <a:t> </a:t>
            </a:r>
            <a:r>
              <a:rPr lang="id-ID" b="1" dirty="0"/>
              <a:t>Kerasulan harus dipelajari dengan melakukan kerasulan.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4247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F0685-D485-7389-53CB-B26D2DD83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112" y="657224"/>
            <a:ext cx="10453687" cy="57578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d-ID" b="1" dirty="0"/>
              <a:t>B. Prinsip “Mari ikut bersamaku”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id-ID" sz="3000" dirty="0"/>
              <a:t>Metode Legio sederhana:</a:t>
            </a:r>
            <a:endParaRPr lang="en-US" sz="3000" dirty="0"/>
          </a:p>
          <a:p>
            <a:pPr marL="457200" lvl="1" indent="0">
              <a:buNone/>
            </a:pPr>
            <a:r>
              <a:rPr lang="id-ID" sz="3000" dirty="0"/>
              <a:t>Bukan:</a:t>
            </a:r>
            <a:r>
              <a:rPr lang="en-US" sz="3000" dirty="0"/>
              <a:t> </a:t>
            </a:r>
            <a:r>
              <a:rPr lang="id-ID" sz="3000" dirty="0"/>
              <a:t>“Datanglah, nanti saya beri kuliah tentang kerasulan.”</a:t>
            </a:r>
            <a:endParaRPr lang="en-US" sz="3000" dirty="0"/>
          </a:p>
          <a:p>
            <a:pPr marL="457200" lvl="1" indent="0">
              <a:buNone/>
            </a:pPr>
            <a:r>
              <a:rPr lang="id-ID" sz="3000" dirty="0"/>
              <a:t>Tetapi:</a:t>
            </a:r>
            <a:r>
              <a:rPr lang="en-US" sz="3000" dirty="0"/>
              <a:t> </a:t>
            </a:r>
            <a:r>
              <a:rPr lang="id-ID" sz="3000" b="1" dirty="0"/>
              <a:t>“Mari ikut bersamaku.”</a:t>
            </a:r>
            <a:endParaRPr lang="en-US" sz="3000" dirty="0"/>
          </a:p>
          <a:p>
            <a:pPr marL="457200" lvl="1" indent="0">
              <a:buNone/>
            </a:pPr>
            <a:endParaRPr lang="en-US" sz="3000" dirty="0"/>
          </a:p>
          <a:p>
            <a:pPr marL="457200" lvl="1" indent="0">
              <a:buNone/>
            </a:pPr>
            <a:r>
              <a:rPr lang="id-ID" sz="3000" dirty="0"/>
              <a:t>Legioner senior pergi bersama calon.</a:t>
            </a:r>
            <a:endParaRPr lang="en-US" sz="3000" dirty="0"/>
          </a:p>
          <a:p>
            <a:pPr marL="457200" lvl="1" indent="0">
              <a:buNone/>
            </a:pPr>
            <a:r>
              <a:rPr lang="id-ID" sz="3000" dirty="0"/>
              <a:t>Senior:</a:t>
            </a:r>
            <a:endParaRPr lang="en-US" sz="3000" dirty="0"/>
          </a:p>
          <a:p>
            <a:pPr lvl="1"/>
            <a:r>
              <a:rPr lang="id-ID" sz="3000" dirty="0"/>
              <a:t>memperlihatkan bagaimana menyapa; </a:t>
            </a:r>
            <a:endParaRPr lang="en-US" sz="3000" dirty="0"/>
          </a:p>
          <a:p>
            <a:pPr lvl="1"/>
            <a:r>
              <a:rPr lang="id-ID" sz="3000" dirty="0"/>
              <a:t>memperlihatkan bagaimana mendengarkan; </a:t>
            </a:r>
            <a:endParaRPr lang="en-US" sz="3000" dirty="0"/>
          </a:p>
          <a:p>
            <a:pPr lvl="1"/>
            <a:r>
              <a:rPr lang="id-ID" sz="3000" dirty="0"/>
              <a:t>memperlihatkan bagaimana membuka pembicaraan; </a:t>
            </a:r>
            <a:endParaRPr lang="en-US" sz="3000" dirty="0"/>
          </a:p>
          <a:p>
            <a:pPr lvl="1"/>
            <a:r>
              <a:rPr lang="id-ID" sz="3000" dirty="0"/>
              <a:t>menunjukkan bagaimana menghormati situasi orang; </a:t>
            </a:r>
            <a:endParaRPr lang="en-US" sz="3000" dirty="0"/>
          </a:p>
          <a:p>
            <a:pPr lvl="1"/>
            <a:r>
              <a:rPr lang="id-ID" sz="3000" dirty="0"/>
              <a:t>menunjukkan bagaimana mengakhiri kunjungan; </a:t>
            </a:r>
            <a:endParaRPr lang="en-US" sz="3000" dirty="0"/>
          </a:p>
          <a:p>
            <a:pPr lvl="1"/>
            <a:r>
              <a:rPr lang="id-ID" sz="3000" dirty="0"/>
              <a:t>kemudian calon mencoba sendiri. </a:t>
            </a:r>
            <a:endParaRPr lang="en-US" sz="3000" dirty="0"/>
          </a:p>
          <a:p>
            <a:pPr lvl="1"/>
            <a:endParaRPr lang="en-US" sz="3000" dirty="0"/>
          </a:p>
          <a:p>
            <a:pPr marL="457200" lvl="1" indent="0">
              <a:buNone/>
            </a:pPr>
            <a:r>
              <a:rPr lang="id-ID" sz="3000" dirty="0"/>
              <a:t>Setelah itu:</a:t>
            </a:r>
            <a:endParaRPr lang="en-US" sz="3000" dirty="0"/>
          </a:p>
          <a:p>
            <a:pPr lvl="1"/>
            <a:r>
              <a:rPr lang="id-ID" sz="3000" b="1" dirty="0"/>
              <a:t>dibicarakan, dievaluasi dan diperbaiki.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0907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588CF-8629-83D7-9D49-C307D1D9E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5825"/>
            <a:ext cx="10515600" cy="5291138"/>
          </a:xfrm>
        </p:spPr>
        <p:txBody>
          <a:bodyPr/>
          <a:lstStyle/>
          <a:p>
            <a:pPr marL="0" indent="0">
              <a:buNone/>
            </a:pPr>
            <a:r>
              <a:rPr lang="id-ID" b="1" dirty="0"/>
              <a:t>C</a:t>
            </a:r>
            <a:r>
              <a:rPr lang="id-ID" sz="3600" b="1" dirty="0"/>
              <a:t>. Sistem pelatihan Legio</a:t>
            </a:r>
            <a:endParaRPr lang="en-US" sz="3600" b="1" dirty="0"/>
          </a:p>
          <a:p>
            <a:pPr marL="0" indent="0">
              <a:buNone/>
            </a:pPr>
            <a:endParaRPr lang="en-US" sz="3600" dirty="0"/>
          </a:p>
          <a:p>
            <a:pPr marL="457200" lvl="1" indent="0">
              <a:buNone/>
            </a:pPr>
            <a:r>
              <a:rPr lang="id-ID" sz="3600" dirty="0"/>
              <a:t>Dapat dirumuskan:</a:t>
            </a:r>
            <a:endParaRPr lang="en-US" sz="3600" dirty="0"/>
          </a:p>
          <a:p>
            <a:pPr marL="457200" lvl="1" indent="0">
              <a:buNone/>
            </a:pPr>
            <a:r>
              <a:rPr lang="id-ID" sz="3600" b="1" dirty="0"/>
              <a:t>Lihat → Ikut → Lakukan → Evaluasi → Perbaiki → Ulangi → Mandiri → Membimbing orang lain.</a:t>
            </a:r>
            <a:endParaRPr lang="en-US" sz="3600" dirty="0"/>
          </a:p>
          <a:p>
            <a:pPr marL="457200" lvl="1" indent="0">
              <a:buNone/>
            </a:pPr>
            <a:endParaRPr lang="en-US" sz="3600" dirty="0"/>
          </a:p>
          <a:p>
            <a:pPr marL="457200" lvl="1" indent="0">
              <a:buNone/>
            </a:pPr>
            <a:r>
              <a:rPr lang="id-ID" sz="3600" dirty="0"/>
              <a:t>Ini bukan hanya metode pembentukan anggota.</a:t>
            </a:r>
            <a:endParaRPr lang="en-US" sz="3600" dirty="0"/>
          </a:p>
          <a:p>
            <a:pPr marL="457200" lvl="1" indent="0">
              <a:buNone/>
            </a:pPr>
            <a:r>
              <a:rPr lang="id-ID" sz="3600" dirty="0"/>
              <a:t>Ini adalah:</a:t>
            </a:r>
            <a:endParaRPr lang="en-US" sz="3600" dirty="0"/>
          </a:p>
          <a:p>
            <a:pPr marL="457200" lvl="1" indent="0">
              <a:buNone/>
            </a:pPr>
            <a:r>
              <a:rPr lang="id-ID" sz="3600" b="1" dirty="0"/>
              <a:t>proses melahirkan rasul baru.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8052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EA75B-B568-0843-6E16-D2C1B7794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7250"/>
            <a:ext cx="10515600" cy="5319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 dirty="0"/>
              <a:t>D. Inilah pentingnya tugas mingguan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Tugas mingguan Legio bukan sekadar:</a:t>
            </a:r>
            <a:endParaRPr lang="en-US" dirty="0"/>
          </a:p>
          <a:p>
            <a:pPr marL="457200" lvl="1" indent="0">
              <a:buNone/>
            </a:pPr>
            <a:r>
              <a:rPr lang="id-ID" sz="2800" dirty="0"/>
              <a:t>“supaya ada laporan.”</a:t>
            </a:r>
            <a:endParaRPr lang="en-US" sz="2800" dirty="0"/>
          </a:p>
          <a:p>
            <a:pPr marL="457200" lvl="1" indent="0">
              <a:buNone/>
            </a:pPr>
            <a:r>
              <a:rPr lang="id-ID" sz="2800" dirty="0"/>
              <a:t>Tetapi karena:</a:t>
            </a:r>
            <a:endParaRPr lang="en-US" sz="2800" dirty="0"/>
          </a:p>
          <a:p>
            <a:pPr marL="457200" lvl="1" indent="0">
              <a:buNone/>
            </a:pPr>
            <a:r>
              <a:rPr lang="id-ID" sz="2800" b="1" dirty="0"/>
              <a:t>“Rasul harus dilatih melalui tindakan nyata.”</a:t>
            </a:r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id-ID" dirty="0"/>
              <a:t>Kalau seorang Legioner hanya aktif dalam rapat tetapi tidak pernah keluar untuk kerasulan, maka tujuan pembentukan Legio belum tercapai.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279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69699-1D9B-9127-091C-6B7192C38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1538"/>
            <a:ext cx="10515600" cy="5305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b="1" dirty="0"/>
              <a:t>E. Setiap Legioner adalah calon pembina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Sistem magang akhirnya mempunyai pola:</a:t>
            </a:r>
            <a:endParaRPr lang="en-US" dirty="0"/>
          </a:p>
          <a:p>
            <a:pPr marL="0" indent="0">
              <a:buNone/>
            </a:pPr>
            <a:r>
              <a:rPr lang="id-ID" b="1" dirty="0"/>
              <a:t>Saya dibimbing → saya belajar → saya melakukan → saya menjadi mampu → saya membimbing orang lain.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d-ID" dirty="0"/>
              <a:t>Jadi seorang Legioner senior tidak boleh berhenti pada:</a:t>
            </a:r>
            <a:endParaRPr lang="en-US" dirty="0"/>
          </a:p>
          <a:p>
            <a:pPr lvl="1"/>
            <a:r>
              <a:rPr lang="id-ID" dirty="0"/>
              <a:t>“Saya sudah lama menjadi Legioner.”</a:t>
            </a:r>
            <a:endParaRPr lang="en-US" dirty="0"/>
          </a:p>
          <a:p>
            <a:pPr lvl="1"/>
            <a:r>
              <a:rPr lang="id-ID" dirty="0"/>
              <a:t>Tetapi harus sampai:</a:t>
            </a:r>
            <a:endParaRPr lang="en-US" dirty="0"/>
          </a:p>
          <a:p>
            <a:pPr lvl="1"/>
            <a:r>
              <a:rPr lang="id-ID" b="1" dirty="0"/>
              <a:t>“Saya sudah mampu melahirkan Legioner baru.”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2967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859B2-7386-432C-B201-490888BAD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326"/>
            <a:ext cx="10934700" cy="6415088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id-ID" sz="3500" b="1" dirty="0"/>
              <a:t>1. SAYA DIPANGGIL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Keluhuran Kerasulan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dirty="0"/>
              <a:t>↓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2. SAYA DIBUTUHKAN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Pentingnya Kerasulan Awam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dirty="0"/>
              <a:t>↓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3. SAYA DILATIH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Legio dan Kerasulan Awam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dirty="0"/>
              <a:t>↓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4. SAYA BERJALAN BERSAMA IMAM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Imam dan Legio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dirty="0"/>
              <a:t>↓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5. SAYA DIUTUS KE PAROKI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Legio di dalam Paroki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dirty="0"/>
              <a:t>↓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6. SAYA HARUS BERANI BERMIMPI DAN BERTINDAK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Cita-cita dan tindakan penuh semangat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dirty="0"/>
              <a:t>↓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7. SAYA MEMBENTUK RASUL BARU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Sistem Pelatihan dan Magang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dirty="0"/>
              <a:t>Sehingga akhirnya:</a:t>
            </a:r>
            <a:endParaRPr lang="en-US" sz="3500" dirty="0"/>
          </a:p>
          <a:p>
            <a:pPr marL="0" indent="0" algn="ctr">
              <a:buNone/>
            </a:pPr>
            <a:r>
              <a:rPr lang="id-ID" sz="3500" b="1" dirty="0"/>
              <a:t>DIPANGGIL → DIBENTUK → DIUTUS → BERTINDAK → MENGHASILKAN BUAH → MEMBENTUK RASUL BARU.</a:t>
            </a:r>
            <a:endParaRPr lang="en-US" sz="3500" dirty="0"/>
          </a:p>
          <a:p>
            <a:pPr marL="0" indent="0">
              <a:buNone/>
            </a:pPr>
            <a:br>
              <a:rPr lang="id-ID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9248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DDE01-82E6-A5A9-B02A-38E29E498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MATUR NUWUN</a:t>
            </a:r>
          </a:p>
          <a:p>
            <a:pPr marL="0" indent="0" algn="ctr">
              <a:buNone/>
            </a:pPr>
            <a:r>
              <a:rPr lang="en-US" sz="6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BERKAH DALEM</a:t>
            </a:r>
          </a:p>
        </p:txBody>
      </p:sp>
    </p:spTree>
    <p:extLst>
      <p:ext uri="{BB962C8B-B14F-4D97-AF65-F5344CB8AC3E}">
        <p14:creationId xmlns:p14="http://schemas.microsoft.com/office/powerpoint/2010/main" val="262466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2165</Words>
  <Application>Microsoft Office PowerPoint</Application>
  <PresentationFormat>Widescreen</PresentationFormat>
  <Paragraphs>367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ADLaM Display</vt:lpstr>
      <vt:lpstr>Arial</vt:lpstr>
      <vt:lpstr>Calibri</vt:lpstr>
      <vt:lpstr>Calibri Light</vt:lpstr>
      <vt:lpstr>Office Theme</vt:lpstr>
      <vt:lpstr>PowerPoint Presentation</vt:lpstr>
      <vt:lpstr>Benang Merah Kerasulan Legio Maria Buku Pegangan Legio Maria Bab 10</vt:lpstr>
      <vt:lpstr>PowerPoint Presentation</vt:lpstr>
      <vt:lpstr> 1. Keluhuran Kerasulan </vt:lpstr>
      <vt:lpstr>PowerPoint Presentation</vt:lpstr>
      <vt:lpstr>PowerPoint Presentation</vt:lpstr>
      <vt:lpstr>PowerPoint Presentation</vt:lpstr>
      <vt:lpstr>PowerPoint Presentation</vt:lpstr>
      <vt:lpstr> 2. Pentingnya Kerasulan Awam </vt:lpstr>
      <vt:lpstr>PowerPoint Presentation</vt:lpstr>
      <vt:lpstr>PowerPoint Presentation</vt:lpstr>
      <vt:lpstr>PowerPoint Presentation</vt:lpstr>
      <vt:lpstr>PowerPoint Presentation</vt:lpstr>
      <vt:lpstr> 3. Legio Dan Kerasulan Awam </vt:lpstr>
      <vt:lpstr>PowerPoint Presentation</vt:lpstr>
      <vt:lpstr>PowerPoint Presentation</vt:lpstr>
      <vt:lpstr>PowerPoint Presentation</vt:lpstr>
      <vt:lpstr> 4. Imam Dan Legio </vt:lpstr>
      <vt:lpstr>PowerPoint Presentation</vt:lpstr>
      <vt:lpstr>PowerPoint Presentation</vt:lpstr>
      <vt:lpstr>PowerPoint Presentation</vt:lpstr>
      <vt:lpstr>PowerPoint Presentation</vt:lpstr>
      <vt:lpstr>5. Legio Dalam Paroki</vt:lpstr>
      <vt:lpstr>PowerPoint Presentation</vt:lpstr>
      <vt:lpstr>PowerPoint Presentation</vt:lpstr>
      <vt:lpstr>PowerPoint Presentation</vt:lpstr>
      <vt:lpstr>PowerPoint Presentation</vt:lpstr>
      <vt:lpstr> 6. Buah Kerasulan Legio: Cita-cita Dan Tindakan Yang Penuh Semangat </vt:lpstr>
      <vt:lpstr>PowerPoint Presentation</vt:lpstr>
      <vt:lpstr>PowerPoint Presentation</vt:lpstr>
      <vt:lpstr>PowerPoint Presentation</vt:lpstr>
      <vt:lpstr>PowerPoint Presentation</vt:lpstr>
      <vt:lpstr> 7. Sistem Pelatihan Dan Magang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RD Dwi Joko</dc:creator>
  <cp:lastModifiedBy>RD Dwi Joko</cp:lastModifiedBy>
  <cp:revision>2</cp:revision>
  <dcterms:created xsi:type="dcterms:W3CDTF">2026-09-09T09:42:25Z</dcterms:created>
  <dcterms:modified xsi:type="dcterms:W3CDTF">2026-09-09T10:16:53Z</dcterms:modified>
</cp:coreProperties>
</file>