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5" r:id="rId6"/>
    <p:sldId id="266" r:id="rId7"/>
    <p:sldId id="267" r:id="rId8"/>
    <p:sldId id="268" r:id="rId9"/>
    <p:sldId id="269" r:id="rId10"/>
    <p:sldId id="271"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98CB22-45E2-47A6-9F95-8D41CC16B1E3}" type="datetimeFigureOut">
              <a:rPr lang="en-US" smtClean="0"/>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AAE6B-B48E-41A0-A262-6CE2DEF995E9}" type="slidenum">
              <a:rPr lang="en-US" smtClean="0"/>
              <a:t>‹#›</a:t>
            </a:fld>
            <a:endParaRPr lang="en-US"/>
          </a:p>
        </p:txBody>
      </p:sp>
    </p:spTree>
    <p:extLst>
      <p:ext uri="{BB962C8B-B14F-4D97-AF65-F5344CB8AC3E}">
        <p14:creationId xmlns:p14="http://schemas.microsoft.com/office/powerpoint/2010/main" val="290932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98CB22-45E2-47A6-9F95-8D41CC16B1E3}" type="datetimeFigureOut">
              <a:rPr lang="en-US" smtClean="0"/>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AAE6B-B48E-41A0-A262-6CE2DEF995E9}" type="slidenum">
              <a:rPr lang="en-US" smtClean="0"/>
              <a:t>‹#›</a:t>
            </a:fld>
            <a:endParaRPr lang="en-US"/>
          </a:p>
        </p:txBody>
      </p:sp>
    </p:spTree>
    <p:extLst>
      <p:ext uri="{BB962C8B-B14F-4D97-AF65-F5344CB8AC3E}">
        <p14:creationId xmlns:p14="http://schemas.microsoft.com/office/powerpoint/2010/main" val="71251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98CB22-45E2-47A6-9F95-8D41CC16B1E3}" type="datetimeFigureOut">
              <a:rPr lang="en-US" smtClean="0"/>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AAE6B-B48E-41A0-A262-6CE2DEF995E9}" type="slidenum">
              <a:rPr lang="en-US" smtClean="0"/>
              <a:t>‹#›</a:t>
            </a:fld>
            <a:endParaRPr lang="en-US"/>
          </a:p>
        </p:txBody>
      </p:sp>
    </p:spTree>
    <p:extLst>
      <p:ext uri="{BB962C8B-B14F-4D97-AF65-F5344CB8AC3E}">
        <p14:creationId xmlns:p14="http://schemas.microsoft.com/office/powerpoint/2010/main" val="3279574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98CB22-45E2-47A6-9F95-8D41CC16B1E3}" type="datetimeFigureOut">
              <a:rPr lang="en-US" smtClean="0"/>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AAE6B-B48E-41A0-A262-6CE2DEF995E9}" type="slidenum">
              <a:rPr lang="en-US" smtClean="0"/>
              <a:t>‹#›</a:t>
            </a:fld>
            <a:endParaRPr lang="en-US"/>
          </a:p>
        </p:txBody>
      </p:sp>
    </p:spTree>
    <p:extLst>
      <p:ext uri="{BB962C8B-B14F-4D97-AF65-F5344CB8AC3E}">
        <p14:creationId xmlns:p14="http://schemas.microsoft.com/office/powerpoint/2010/main" val="3180419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98CB22-45E2-47A6-9F95-8D41CC16B1E3}" type="datetimeFigureOut">
              <a:rPr lang="en-US" smtClean="0"/>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AAE6B-B48E-41A0-A262-6CE2DEF995E9}" type="slidenum">
              <a:rPr lang="en-US" smtClean="0"/>
              <a:t>‹#›</a:t>
            </a:fld>
            <a:endParaRPr lang="en-US"/>
          </a:p>
        </p:txBody>
      </p:sp>
    </p:spTree>
    <p:extLst>
      <p:ext uri="{BB962C8B-B14F-4D97-AF65-F5344CB8AC3E}">
        <p14:creationId xmlns:p14="http://schemas.microsoft.com/office/powerpoint/2010/main" val="1225028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98CB22-45E2-47A6-9F95-8D41CC16B1E3}" type="datetimeFigureOut">
              <a:rPr lang="en-US" smtClean="0"/>
              <a:t>4/4/2026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AAE6B-B48E-41A0-A262-6CE2DEF995E9}" type="slidenum">
              <a:rPr lang="en-US" smtClean="0"/>
              <a:t>‹#›</a:t>
            </a:fld>
            <a:endParaRPr lang="en-US"/>
          </a:p>
        </p:txBody>
      </p:sp>
    </p:spTree>
    <p:extLst>
      <p:ext uri="{BB962C8B-B14F-4D97-AF65-F5344CB8AC3E}">
        <p14:creationId xmlns:p14="http://schemas.microsoft.com/office/powerpoint/2010/main" val="126849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98CB22-45E2-47A6-9F95-8D41CC16B1E3}" type="datetimeFigureOut">
              <a:rPr lang="en-US" smtClean="0"/>
              <a:t>4/4/2026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BAAE6B-B48E-41A0-A262-6CE2DEF995E9}" type="slidenum">
              <a:rPr lang="en-US" smtClean="0"/>
              <a:t>‹#›</a:t>
            </a:fld>
            <a:endParaRPr lang="en-US"/>
          </a:p>
        </p:txBody>
      </p:sp>
    </p:spTree>
    <p:extLst>
      <p:ext uri="{BB962C8B-B14F-4D97-AF65-F5344CB8AC3E}">
        <p14:creationId xmlns:p14="http://schemas.microsoft.com/office/powerpoint/2010/main" val="2292265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98CB22-45E2-47A6-9F95-8D41CC16B1E3}" type="datetimeFigureOut">
              <a:rPr lang="en-US" smtClean="0"/>
              <a:t>4/4/2026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BAAE6B-B48E-41A0-A262-6CE2DEF995E9}" type="slidenum">
              <a:rPr lang="en-US" smtClean="0"/>
              <a:t>‹#›</a:t>
            </a:fld>
            <a:endParaRPr lang="en-US"/>
          </a:p>
        </p:txBody>
      </p:sp>
    </p:spTree>
    <p:extLst>
      <p:ext uri="{BB962C8B-B14F-4D97-AF65-F5344CB8AC3E}">
        <p14:creationId xmlns:p14="http://schemas.microsoft.com/office/powerpoint/2010/main" val="138670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98CB22-45E2-47A6-9F95-8D41CC16B1E3}" type="datetimeFigureOut">
              <a:rPr lang="en-US" smtClean="0"/>
              <a:t>4/4/2026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BAAE6B-B48E-41A0-A262-6CE2DEF995E9}" type="slidenum">
              <a:rPr lang="en-US" smtClean="0"/>
              <a:t>‹#›</a:t>
            </a:fld>
            <a:endParaRPr lang="en-US"/>
          </a:p>
        </p:txBody>
      </p:sp>
    </p:spTree>
    <p:extLst>
      <p:ext uri="{BB962C8B-B14F-4D97-AF65-F5344CB8AC3E}">
        <p14:creationId xmlns:p14="http://schemas.microsoft.com/office/powerpoint/2010/main" val="3679845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98CB22-45E2-47A6-9F95-8D41CC16B1E3}" type="datetimeFigureOut">
              <a:rPr lang="en-US" smtClean="0"/>
              <a:t>4/4/2026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AAE6B-B48E-41A0-A262-6CE2DEF995E9}" type="slidenum">
              <a:rPr lang="en-US" smtClean="0"/>
              <a:t>‹#›</a:t>
            </a:fld>
            <a:endParaRPr lang="en-US"/>
          </a:p>
        </p:txBody>
      </p:sp>
    </p:spTree>
    <p:extLst>
      <p:ext uri="{BB962C8B-B14F-4D97-AF65-F5344CB8AC3E}">
        <p14:creationId xmlns:p14="http://schemas.microsoft.com/office/powerpoint/2010/main" val="3174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98CB22-45E2-47A6-9F95-8D41CC16B1E3}" type="datetimeFigureOut">
              <a:rPr lang="en-US" smtClean="0"/>
              <a:t>4/4/2026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AAE6B-B48E-41A0-A262-6CE2DEF995E9}" type="slidenum">
              <a:rPr lang="en-US" smtClean="0"/>
              <a:t>‹#›</a:t>
            </a:fld>
            <a:endParaRPr lang="en-US"/>
          </a:p>
        </p:txBody>
      </p:sp>
    </p:spTree>
    <p:extLst>
      <p:ext uri="{BB962C8B-B14F-4D97-AF65-F5344CB8AC3E}">
        <p14:creationId xmlns:p14="http://schemas.microsoft.com/office/powerpoint/2010/main" val="647187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98CB22-45E2-47A6-9F95-8D41CC16B1E3}" type="datetimeFigureOut">
              <a:rPr lang="en-US" smtClean="0"/>
              <a:t>4/4/2026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BAAE6B-B48E-41A0-A262-6CE2DEF995E9}" type="slidenum">
              <a:rPr lang="en-US" smtClean="0"/>
              <a:t>‹#›</a:t>
            </a:fld>
            <a:endParaRPr lang="en-US"/>
          </a:p>
        </p:txBody>
      </p:sp>
    </p:spTree>
    <p:extLst>
      <p:ext uri="{BB962C8B-B14F-4D97-AF65-F5344CB8AC3E}">
        <p14:creationId xmlns:p14="http://schemas.microsoft.com/office/powerpoint/2010/main" val="937670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2601" y="420689"/>
            <a:ext cx="8770478" cy="1754326"/>
          </a:xfrm>
          <a:prstGeom prst="rect">
            <a:avLst/>
          </a:prstGeom>
          <a:noFill/>
        </p:spPr>
        <p:txBody>
          <a:bodyPr wrap="none" lIns="91440" tIns="45720" rIns="91440" bIns="45720">
            <a:spAutoFit/>
          </a:bodyPr>
          <a:lstStyle/>
          <a:p>
            <a:pPr algn="ctr"/>
            <a:r>
              <a:rPr lang="id-ID" sz="5400" b="1" cap="none" spc="0" dirty="0" smtClean="0">
                <a:ln w="10160">
                  <a:solidFill>
                    <a:schemeClr val="accent5"/>
                  </a:solidFill>
                  <a:prstDash val="solid"/>
                </a:ln>
                <a:solidFill>
                  <a:schemeClr val="accent1">
                    <a:lumMod val="75000"/>
                  </a:schemeClr>
                </a:solidFill>
                <a:effectLst>
                  <a:outerShdw blurRad="38100" dist="22860" dir="5400000" algn="tl" rotWithShape="0">
                    <a:srgbClr val="000000">
                      <a:alpha val="30000"/>
                    </a:srgbClr>
                  </a:outerShdw>
                </a:effectLst>
              </a:rPr>
              <a:t>SEMANGAT  dan  PELAYANAN </a:t>
            </a:r>
          </a:p>
          <a:p>
            <a:pPr algn="ctr"/>
            <a:r>
              <a:rPr lang="id-ID" sz="5400" b="1" dirty="0" smtClean="0">
                <a:ln w="10160">
                  <a:solidFill>
                    <a:schemeClr val="accent5"/>
                  </a:solidFill>
                  <a:prstDash val="solid"/>
                </a:ln>
                <a:solidFill>
                  <a:schemeClr val="accent1">
                    <a:lumMod val="75000"/>
                  </a:schemeClr>
                </a:solidFill>
                <a:effectLst>
                  <a:outerShdw blurRad="38100" dist="22860" dir="5400000" algn="tl" rotWithShape="0">
                    <a:srgbClr val="000000">
                      <a:alpha val="30000"/>
                    </a:srgbClr>
                  </a:outerShdw>
                </a:effectLst>
              </a:rPr>
              <a:t>LEGIO MARIA </a:t>
            </a:r>
            <a:endParaRPr lang="en-US" sz="5400" b="1" cap="none" spc="0" dirty="0">
              <a:ln w="10160">
                <a:solidFill>
                  <a:schemeClr val="accent5"/>
                </a:solidFill>
                <a:prstDash val="solid"/>
              </a:ln>
              <a:solidFill>
                <a:schemeClr val="accent1">
                  <a:lumMod val="75000"/>
                </a:schemeClr>
              </a:solidFill>
              <a:effectLst>
                <a:outerShdw blurRad="38100" dist="22860" dir="5400000" algn="tl" rotWithShape="0">
                  <a:srgbClr val="000000">
                    <a:alpha val="30000"/>
                  </a:srgbClr>
                </a:outerShdw>
              </a:effectLst>
            </a:endParaRPr>
          </a:p>
        </p:txBody>
      </p:sp>
      <p:pic>
        <p:nvPicPr>
          <p:cNvPr id="5" name="Picture 4"/>
          <p:cNvPicPr>
            <a:picLocks noChangeAspect="1"/>
          </p:cNvPicPr>
          <p:nvPr/>
        </p:nvPicPr>
        <p:blipFill rotWithShape="1">
          <a:blip r:embed="rId2"/>
          <a:srcRect l="23562" r="24401"/>
          <a:stretch/>
        </p:blipFill>
        <p:spPr>
          <a:xfrm>
            <a:off x="529839" y="1417492"/>
            <a:ext cx="2777384" cy="4872212"/>
          </a:xfrm>
          <a:prstGeom prst="rect">
            <a:avLst/>
          </a:prstGeom>
        </p:spPr>
      </p:pic>
      <p:sp>
        <p:nvSpPr>
          <p:cNvPr id="6" name="Rectangle 5"/>
          <p:cNvSpPr/>
          <p:nvPr/>
        </p:nvSpPr>
        <p:spPr>
          <a:xfrm>
            <a:off x="3948158" y="3232255"/>
            <a:ext cx="8520157" cy="2585323"/>
          </a:xfrm>
          <a:prstGeom prst="rect">
            <a:avLst/>
          </a:prstGeom>
          <a:noFill/>
        </p:spPr>
        <p:txBody>
          <a:bodyPr wrap="square" lIns="91440" tIns="45720" rIns="91440" bIns="45720">
            <a:spAutoFit/>
          </a:bodyPr>
          <a:lstStyle/>
          <a:p>
            <a:pPr algn="ctr"/>
            <a:r>
              <a:rPr lang="id-ID" sz="54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d</a:t>
            </a:r>
            <a:r>
              <a:rPr lang="id-ID" sz="5400" b="1" cap="none" spc="0" dirty="0" smtClean="0">
                <a:ln w="10160">
                  <a:solidFill>
                    <a:schemeClr val="accent5"/>
                  </a:solidFill>
                  <a:prstDash val="solid"/>
                </a:ln>
                <a:solidFill>
                  <a:srgbClr val="FF0000"/>
                </a:solidFill>
                <a:effectLst>
                  <a:outerShdw blurRad="38100" dist="22860" dir="5400000" algn="tl" rotWithShape="0">
                    <a:srgbClr val="000000">
                      <a:alpha val="30000"/>
                    </a:srgbClr>
                  </a:outerShdw>
                </a:effectLst>
              </a:rPr>
              <a:t>ari </a:t>
            </a:r>
          </a:p>
          <a:p>
            <a:pPr algn="ctr"/>
            <a:r>
              <a:rPr lang="id-ID" sz="5400" b="1" cap="none" spc="0" dirty="0" smtClean="0">
                <a:ln w="10160">
                  <a:solidFill>
                    <a:schemeClr val="accent5"/>
                  </a:solidFill>
                  <a:prstDash val="solid"/>
                </a:ln>
                <a:solidFill>
                  <a:srgbClr val="FF0000"/>
                </a:solidFill>
                <a:effectLst>
                  <a:outerShdw blurRad="38100" dist="22860" dir="5400000" algn="tl" rotWithShape="0">
                    <a:srgbClr val="000000">
                      <a:alpha val="30000"/>
                    </a:srgbClr>
                  </a:outerShdw>
                </a:effectLst>
              </a:rPr>
              <a:t>Buku Pegangan </a:t>
            </a:r>
          </a:p>
          <a:p>
            <a:pPr algn="ctr"/>
            <a:r>
              <a:rPr lang="id-ID" sz="5400" b="1" cap="none" spc="0" dirty="0" smtClean="0">
                <a:ln w="10160">
                  <a:solidFill>
                    <a:schemeClr val="accent5"/>
                  </a:solidFill>
                  <a:prstDash val="solid"/>
                </a:ln>
                <a:solidFill>
                  <a:srgbClr val="FF0000"/>
                </a:solidFill>
                <a:effectLst>
                  <a:outerShdw blurRad="38100" dist="22860" dir="5400000" algn="tl" rotWithShape="0">
                    <a:srgbClr val="000000">
                      <a:alpha val="30000"/>
                    </a:srgbClr>
                  </a:outerShdw>
                </a:effectLst>
              </a:rPr>
              <a:t>bab III  d</a:t>
            </a:r>
            <a:r>
              <a:rPr lang="id-ID" sz="5400" b="1" dirty="0" smtClean="0">
                <a:ln w="10160">
                  <a:solidFill>
                    <a:schemeClr val="accent5"/>
                  </a:solidFill>
                  <a:prstDash val="solid"/>
                </a:ln>
                <a:solidFill>
                  <a:srgbClr val="FF0000"/>
                </a:solidFill>
                <a:effectLst>
                  <a:outerShdw blurRad="38100" dist="22860" dir="5400000" algn="tl" rotWithShape="0">
                    <a:srgbClr val="000000">
                      <a:alpha val="30000"/>
                    </a:srgbClr>
                  </a:outerShdw>
                </a:effectLst>
              </a:rPr>
              <a:t>an  b</a:t>
            </a:r>
            <a:r>
              <a:rPr lang="id-ID" sz="5400" b="1" cap="none" spc="0" dirty="0" smtClean="0">
                <a:ln w="10160">
                  <a:solidFill>
                    <a:schemeClr val="accent5"/>
                  </a:solidFill>
                  <a:prstDash val="solid"/>
                </a:ln>
                <a:solidFill>
                  <a:srgbClr val="FF0000"/>
                </a:solidFill>
                <a:effectLst>
                  <a:outerShdw blurRad="38100" dist="22860" dir="5400000" algn="tl" rotWithShape="0">
                    <a:srgbClr val="000000">
                      <a:alpha val="30000"/>
                    </a:srgbClr>
                  </a:outerShdw>
                </a:effectLst>
              </a:rPr>
              <a:t>ab IV</a:t>
            </a:r>
            <a:endParaRPr lang="en-US" sz="54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894842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648" y="125119"/>
            <a:ext cx="11947021" cy="6063198"/>
          </a:xfrm>
          <a:prstGeom prst="rect">
            <a:avLst/>
          </a:prstGeom>
        </p:spPr>
        <p:txBody>
          <a:bodyPr wrap="square">
            <a:spAutoFit/>
          </a:bodyPr>
          <a:lstStyle/>
          <a:p>
            <a:r>
              <a:rPr lang="id-ID" sz="3600" b="1" dirty="0" smtClean="0"/>
              <a:t>Pelayanan </a:t>
            </a:r>
            <a:r>
              <a:rPr lang="pt-BR" sz="3600" b="1" dirty="0" smtClean="0"/>
              <a:t>Legio Maria</a:t>
            </a:r>
            <a:r>
              <a:rPr lang="id-ID" sz="3600" dirty="0" smtClean="0"/>
              <a:t>.</a:t>
            </a:r>
          </a:p>
          <a:p>
            <a:endParaRPr lang="id-ID" sz="3200" dirty="0"/>
          </a:p>
          <a:p>
            <a:pPr marL="514350" indent="-514350">
              <a:buFont typeface="+mj-lt"/>
              <a:buAutoNum type="arabicPeriod" startAt="4"/>
            </a:pPr>
            <a:r>
              <a:rPr lang="id-ID" sz="3200" dirty="0" smtClean="0"/>
              <a:t>Harus “hidup di dalam kasih, sebagaimana Kristus Yesus juga telah mengasihi kamu dan telah menyerahkan Diri-Nya untuk kita.”		(Ef 5 :2) </a:t>
            </a:r>
          </a:p>
          <a:p>
            <a:r>
              <a:rPr lang="id-ID" sz="3200" dirty="0"/>
              <a:t>	</a:t>
            </a:r>
            <a:endParaRPr lang="id-ID" sz="3200" dirty="0" smtClean="0"/>
          </a:p>
          <a:p>
            <a:r>
              <a:rPr lang="id-ID" sz="3200" dirty="0"/>
              <a:t>	</a:t>
            </a:r>
            <a:r>
              <a:rPr lang="id-ID" sz="3200" dirty="0" smtClean="0"/>
              <a:t>Rahasia keberhasilan kerasulan adalah kasih. Kasih itu tidak 	mengenal pembatasan-pembatasan. </a:t>
            </a:r>
          </a:p>
          <a:p>
            <a:endParaRPr lang="id-ID" sz="3200" dirty="0"/>
          </a:p>
          <a:p>
            <a:r>
              <a:rPr lang="id-ID" sz="3200" dirty="0" smtClean="0"/>
              <a:t>	Kasih itu seperti matahari yang bersinar bagi semua orang baik 	orang baik maupun orang jahat. Ia bersinar di lembah, di gunung, 	di laut dan di mana pun.    </a:t>
            </a:r>
          </a:p>
        </p:txBody>
      </p:sp>
    </p:spTree>
    <p:extLst>
      <p:ext uri="{BB962C8B-B14F-4D97-AF65-F5344CB8AC3E}">
        <p14:creationId xmlns:p14="http://schemas.microsoft.com/office/powerpoint/2010/main" val="563808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648" y="125119"/>
            <a:ext cx="11947021" cy="5355312"/>
          </a:xfrm>
          <a:prstGeom prst="rect">
            <a:avLst/>
          </a:prstGeom>
        </p:spPr>
        <p:txBody>
          <a:bodyPr wrap="square">
            <a:spAutoFit/>
          </a:bodyPr>
          <a:lstStyle/>
          <a:p>
            <a:r>
              <a:rPr lang="id-ID" sz="3600" b="1" dirty="0" smtClean="0"/>
              <a:t>Pelayanan </a:t>
            </a:r>
            <a:r>
              <a:rPr lang="pt-BR" sz="3600" b="1" dirty="0" smtClean="0"/>
              <a:t>Legio Maria</a:t>
            </a:r>
            <a:r>
              <a:rPr lang="id-ID" sz="3600" dirty="0" smtClean="0"/>
              <a:t>.</a:t>
            </a:r>
          </a:p>
          <a:p>
            <a:endParaRPr lang="id-ID" sz="3200" dirty="0"/>
          </a:p>
          <a:p>
            <a:pPr marL="514350" indent="-514350">
              <a:buFont typeface="+mj-lt"/>
              <a:buAutoNum type="arabicPeriod" startAt="5"/>
            </a:pPr>
            <a:r>
              <a:rPr lang="id-ID" sz="3200" dirty="0" smtClean="0"/>
              <a:t>Harus  “mencapai garis akhir.”  (2 Tim 4:7) </a:t>
            </a:r>
          </a:p>
          <a:p>
            <a:pPr marL="717550" indent="-358775"/>
            <a:r>
              <a:rPr lang="id-ID" sz="1100" dirty="0"/>
              <a:t>	</a:t>
            </a:r>
            <a:endParaRPr lang="id-ID" sz="1100" dirty="0" smtClean="0"/>
          </a:p>
          <a:p>
            <a:pPr marL="717550" indent="-358775">
              <a:buFont typeface="Arial" panose="020B0604020202020204" pitchFamily="34" charset="0"/>
              <a:buChar char="•"/>
            </a:pPr>
            <a:r>
              <a:rPr lang="id-ID" sz="3200" dirty="0"/>
              <a:t>L</a:t>
            </a:r>
            <a:r>
              <a:rPr lang="id-ID" sz="3200" dirty="0" smtClean="0"/>
              <a:t>egioner adalah </a:t>
            </a:r>
            <a:r>
              <a:rPr lang="id-ID" sz="3200" dirty="0" smtClean="0"/>
              <a:t>pelayanan tanpa batas atau tanpa syarat.</a:t>
            </a:r>
          </a:p>
          <a:p>
            <a:pPr marL="717550" indent="-358775">
              <a:buFont typeface="Arial" panose="020B0604020202020204" pitchFamily="34" charset="0"/>
              <a:buChar char="•"/>
            </a:pPr>
            <a:r>
              <a:rPr lang="id-ID" sz="3200" dirty="0" smtClean="0"/>
              <a:t>Ketekunan yang seumur hidup merupakan kepahlawanan yang sejati.</a:t>
            </a:r>
          </a:p>
          <a:p>
            <a:pPr marL="717550" indent="-358775">
              <a:buFont typeface="Arial" panose="020B0604020202020204" pitchFamily="34" charset="0"/>
              <a:buChar char="•"/>
            </a:pPr>
            <a:r>
              <a:rPr lang="id-ID" sz="3200" dirty="0" smtClean="0"/>
              <a:t>Ketekunan ini harus menjadi ciri-ciri keanggotaan perseorangan mau pun dewan-dewan pengasuhnya. </a:t>
            </a:r>
          </a:p>
          <a:p>
            <a:pPr marL="717550" indent="-358775">
              <a:buFont typeface="Arial" panose="020B0604020202020204" pitchFamily="34" charset="0"/>
              <a:buChar char="•"/>
            </a:pPr>
            <a:r>
              <a:rPr lang="id-ID" sz="3200" dirty="0" smtClean="0"/>
              <a:t>Untuk itu perlu setiap anggota dan dewan untuk tekun dan taat pada sistem dan spiritualitas yang tetap.  </a:t>
            </a:r>
          </a:p>
        </p:txBody>
      </p:sp>
    </p:spTree>
    <p:extLst>
      <p:ext uri="{BB962C8B-B14F-4D97-AF65-F5344CB8AC3E}">
        <p14:creationId xmlns:p14="http://schemas.microsoft.com/office/powerpoint/2010/main" val="3688968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660" y="176394"/>
            <a:ext cx="11778001" cy="6478697"/>
          </a:xfrm>
          <a:prstGeom prst="rect">
            <a:avLst/>
          </a:prstGeom>
        </p:spPr>
        <p:txBody>
          <a:bodyPr wrap="square">
            <a:spAutoFit/>
          </a:bodyPr>
          <a:lstStyle/>
          <a:p>
            <a:r>
              <a:rPr lang="pt-BR" sz="3600" b="1" dirty="0" smtClean="0"/>
              <a:t>Semangat </a:t>
            </a:r>
            <a:r>
              <a:rPr lang="pt-BR" sz="3600" b="1" dirty="0"/>
              <a:t>Legio Maria adalah semangat Maria </a:t>
            </a:r>
            <a:r>
              <a:rPr lang="pt-BR" sz="3600" b="1" dirty="0" smtClean="0"/>
              <a:t>sendiri</a:t>
            </a:r>
            <a:r>
              <a:rPr lang="id-ID" sz="3600" dirty="0" smtClean="0"/>
              <a:t>.</a:t>
            </a:r>
            <a:endParaRPr lang="id-ID" sz="3200" dirty="0" smtClean="0"/>
          </a:p>
          <a:p>
            <a:pPr marL="358775"/>
            <a:r>
              <a:rPr lang="id-ID" sz="3200" dirty="0" smtClean="0"/>
              <a:t>Legio Maria terutama berusaha meneladani kerendahan hatinya yang luar biasa. </a:t>
            </a:r>
          </a:p>
          <a:p>
            <a:pPr marL="358775"/>
            <a:endParaRPr lang="id-ID" sz="900" dirty="0" smtClean="0"/>
          </a:p>
          <a:p>
            <a:pPr marL="358775"/>
            <a:r>
              <a:rPr lang="id-ID" sz="3200" dirty="0" smtClean="0"/>
              <a:t>Dalam kisah kabar gembira yang tertuang dalam Injil Lukas 1:26-38, dikabarkan bahwa Malaikat Gabriel diutus oleh Allah untuk datang ke rumah Maria.  </a:t>
            </a:r>
          </a:p>
          <a:p>
            <a:pPr marL="358775"/>
            <a:endParaRPr lang="id-ID" sz="900" dirty="0" smtClean="0"/>
          </a:p>
          <a:p>
            <a:pPr marL="358775"/>
            <a:r>
              <a:rPr lang="id-ID" sz="3200" dirty="0" smtClean="0"/>
              <a:t>Malaikat itu menyapanya: “</a:t>
            </a:r>
            <a:r>
              <a:rPr lang="id-ID" sz="3200" i="1" dirty="0" smtClean="0"/>
              <a:t>Salam, hai engkau yang dikaruniai, Tuhan menyertai engkau.    </a:t>
            </a:r>
          </a:p>
          <a:p>
            <a:pPr marL="358775"/>
            <a:endParaRPr lang="id-ID" sz="900" i="1" dirty="0" smtClean="0"/>
          </a:p>
          <a:p>
            <a:pPr marL="358775"/>
            <a:r>
              <a:rPr lang="id-ID" sz="3200" dirty="0" smtClean="0"/>
              <a:t>Mendengar salam itu Maria terkejut sambil bertanya dalam hatinya apa arti salam itu. Maria tidak lalu menjadi pongah. Maria hanya merenungkan “</a:t>
            </a:r>
            <a:r>
              <a:rPr lang="id-ID" sz="3200" i="1" dirty="0" smtClean="0"/>
              <a:t>Siapakah aku ini</a:t>
            </a:r>
            <a:r>
              <a:rPr lang="id-ID" sz="3200" dirty="0" smtClean="0"/>
              <a:t>?” Ada terbersit rasa takut rupanya, sebab malaikat itu lalu berkata : “</a:t>
            </a:r>
            <a:r>
              <a:rPr lang="id-ID" sz="3200" i="1" dirty="0" smtClean="0"/>
              <a:t>Jangan takut Maria</a:t>
            </a:r>
            <a:r>
              <a:rPr lang="id-ID" sz="3200" dirty="0" smtClean="0"/>
              <a:t>”</a:t>
            </a:r>
            <a:endParaRPr lang="id-ID" sz="3200" dirty="0"/>
          </a:p>
        </p:txBody>
      </p:sp>
    </p:spTree>
    <p:extLst>
      <p:ext uri="{BB962C8B-B14F-4D97-AF65-F5344CB8AC3E}">
        <p14:creationId xmlns:p14="http://schemas.microsoft.com/office/powerpoint/2010/main" val="1699548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18998"/>
          <a:stretch/>
        </p:blipFill>
        <p:spPr>
          <a:xfrm>
            <a:off x="8577968" y="-99085"/>
            <a:ext cx="3522877" cy="3925822"/>
          </a:xfrm>
          <a:prstGeom prst="rect">
            <a:avLst/>
          </a:prstGeom>
        </p:spPr>
      </p:pic>
      <p:sp>
        <p:nvSpPr>
          <p:cNvPr id="2" name="Rectangle 1"/>
          <p:cNvSpPr/>
          <p:nvPr/>
        </p:nvSpPr>
        <p:spPr>
          <a:xfrm>
            <a:off x="0" y="177425"/>
            <a:ext cx="12100845" cy="6632585"/>
          </a:xfrm>
          <a:prstGeom prst="rect">
            <a:avLst/>
          </a:prstGeom>
        </p:spPr>
        <p:txBody>
          <a:bodyPr wrap="square">
            <a:spAutoFit/>
          </a:bodyPr>
          <a:lstStyle/>
          <a:p>
            <a:pPr marL="358775"/>
            <a:r>
              <a:rPr lang="id-ID" sz="3200" dirty="0" smtClean="0"/>
              <a:t>Selanjutnya Malaikat itu berkata: </a:t>
            </a:r>
          </a:p>
          <a:p>
            <a:pPr marL="358775"/>
            <a:r>
              <a:rPr lang="id-ID" sz="3200" dirty="0" smtClean="0"/>
              <a:t>“</a:t>
            </a:r>
            <a:r>
              <a:rPr lang="en-US" sz="3200" i="1" dirty="0" err="1"/>
              <a:t>Sesungguhnya</a:t>
            </a:r>
            <a:r>
              <a:rPr lang="en-US" sz="3200" i="1" dirty="0"/>
              <a:t> </a:t>
            </a:r>
            <a:r>
              <a:rPr lang="en-US" sz="3200" i="1" dirty="0" err="1"/>
              <a:t>engkau</a:t>
            </a:r>
            <a:r>
              <a:rPr lang="en-US" sz="3200" i="1" dirty="0"/>
              <a:t> </a:t>
            </a:r>
            <a:endParaRPr lang="id-ID" sz="3200" i="1" dirty="0" smtClean="0"/>
          </a:p>
          <a:p>
            <a:pPr marL="358775"/>
            <a:r>
              <a:rPr lang="en-US" sz="3200" i="1" dirty="0" err="1" smtClean="0"/>
              <a:t>akan</a:t>
            </a:r>
            <a:r>
              <a:rPr lang="en-US" sz="3200" i="1" dirty="0" smtClean="0"/>
              <a:t> </a:t>
            </a:r>
            <a:r>
              <a:rPr lang="en-US" sz="3200" i="1" dirty="0" err="1"/>
              <a:t>mengandung</a:t>
            </a:r>
            <a:r>
              <a:rPr lang="en-US" sz="3200" i="1" dirty="0"/>
              <a:t> </a:t>
            </a:r>
            <a:r>
              <a:rPr lang="en-US" sz="3200" i="1" dirty="0" err="1"/>
              <a:t>dan</a:t>
            </a:r>
            <a:r>
              <a:rPr lang="en-US" sz="3200" i="1" dirty="0"/>
              <a:t> </a:t>
            </a:r>
            <a:r>
              <a:rPr lang="en-US" sz="3200" i="1" dirty="0" err="1"/>
              <a:t>akan</a:t>
            </a:r>
            <a:r>
              <a:rPr lang="en-US" sz="3200" i="1" dirty="0"/>
              <a:t> </a:t>
            </a:r>
            <a:r>
              <a:rPr lang="en-US" sz="3200" i="1" dirty="0" err="1"/>
              <a:t>melahirkan</a:t>
            </a:r>
            <a:r>
              <a:rPr lang="en-US" sz="3200" i="1" dirty="0"/>
              <a:t> </a:t>
            </a:r>
            <a:endParaRPr lang="id-ID" sz="3200" i="1" dirty="0" smtClean="0"/>
          </a:p>
          <a:p>
            <a:pPr marL="358775"/>
            <a:r>
              <a:rPr lang="en-US" sz="3200" i="1" dirty="0" err="1" smtClean="0"/>
              <a:t>seorang</a:t>
            </a:r>
            <a:r>
              <a:rPr lang="en-US" sz="3200" i="1" dirty="0" smtClean="0"/>
              <a:t> </a:t>
            </a:r>
            <a:r>
              <a:rPr lang="en-US" sz="3200" i="1" dirty="0" err="1"/>
              <a:t>anak</a:t>
            </a:r>
            <a:r>
              <a:rPr lang="en-US" sz="3200" i="1" dirty="0"/>
              <a:t> </a:t>
            </a:r>
            <a:r>
              <a:rPr lang="en-US" sz="3200" i="1" dirty="0" err="1"/>
              <a:t>laki-laki</a:t>
            </a:r>
            <a:r>
              <a:rPr lang="en-US" sz="3200" i="1" dirty="0"/>
              <a:t> </a:t>
            </a:r>
            <a:r>
              <a:rPr lang="en-US" sz="3200" i="1" dirty="0" err="1"/>
              <a:t>dan</a:t>
            </a:r>
            <a:r>
              <a:rPr lang="en-US" sz="3200" i="1" dirty="0"/>
              <a:t> </a:t>
            </a:r>
            <a:r>
              <a:rPr lang="en-US" sz="3200" i="1" dirty="0" err="1"/>
              <a:t>hendaklah</a:t>
            </a:r>
            <a:r>
              <a:rPr lang="en-US" sz="3200" i="1" dirty="0"/>
              <a:t> </a:t>
            </a:r>
            <a:endParaRPr lang="id-ID" sz="3200" i="1" dirty="0" smtClean="0"/>
          </a:p>
          <a:p>
            <a:pPr marL="358775"/>
            <a:r>
              <a:rPr lang="en-US" sz="3200" i="1" dirty="0" err="1" smtClean="0"/>
              <a:t>engkau</a:t>
            </a:r>
            <a:r>
              <a:rPr lang="en-US" sz="3200" i="1" dirty="0" smtClean="0"/>
              <a:t> </a:t>
            </a:r>
            <a:r>
              <a:rPr lang="en-US" sz="3200" i="1" dirty="0" err="1"/>
              <a:t>menamai</a:t>
            </a:r>
            <a:r>
              <a:rPr lang="en-US" sz="3200" i="1" dirty="0"/>
              <a:t> </a:t>
            </a:r>
            <a:r>
              <a:rPr lang="en-US" sz="3200" i="1" dirty="0" err="1"/>
              <a:t>Dia</a:t>
            </a:r>
            <a:r>
              <a:rPr lang="en-US" sz="3200" i="1" dirty="0"/>
              <a:t> </a:t>
            </a:r>
            <a:r>
              <a:rPr lang="en-US" sz="3200" i="1" dirty="0" err="1" smtClean="0"/>
              <a:t>Yesus</a:t>
            </a:r>
            <a:r>
              <a:rPr lang="id-ID" sz="3200" dirty="0" smtClean="0"/>
              <a:t>”</a:t>
            </a:r>
            <a:r>
              <a:rPr lang="en-US" dirty="0" smtClean="0"/>
              <a:t>.</a:t>
            </a:r>
            <a:endParaRPr lang="id-ID" dirty="0" smtClean="0"/>
          </a:p>
          <a:p>
            <a:pPr marL="358775"/>
            <a:endParaRPr lang="id-ID" sz="900" dirty="0"/>
          </a:p>
          <a:p>
            <a:pPr marL="358775"/>
            <a:r>
              <a:rPr lang="id-ID" sz="3200" dirty="0" smtClean="0"/>
              <a:t>Maria mendapat tugas yang tidak ringan tapi </a:t>
            </a:r>
          </a:p>
          <a:p>
            <a:pPr marL="358775"/>
            <a:r>
              <a:rPr lang="id-ID" sz="3200" dirty="0"/>
              <a:t>t</a:t>
            </a:r>
            <a:r>
              <a:rPr lang="id-ID" sz="3200" dirty="0" smtClean="0"/>
              <a:t>ugas yang mat luhur dan mulia.  </a:t>
            </a:r>
          </a:p>
          <a:p>
            <a:pPr marL="358775"/>
            <a:endParaRPr lang="id-ID" sz="900" dirty="0"/>
          </a:p>
          <a:p>
            <a:pPr marL="358775"/>
            <a:r>
              <a:rPr lang="id-ID" sz="3200" dirty="0" smtClean="0"/>
              <a:t>Maria terus berpikir; “</a:t>
            </a:r>
            <a:r>
              <a:rPr lang="id-ID" sz="3200" i="1" dirty="0" smtClean="0"/>
              <a:t>bagaimana hal itu mungkin terjadi </a:t>
            </a:r>
            <a:r>
              <a:rPr lang="id-ID" sz="3200" dirty="0" smtClean="0"/>
              <a:t>?”</a:t>
            </a:r>
          </a:p>
          <a:p>
            <a:pPr marL="358775"/>
            <a:endParaRPr lang="id-ID" sz="900" dirty="0"/>
          </a:p>
          <a:p>
            <a:pPr marL="358775"/>
            <a:r>
              <a:rPr lang="id-ID" sz="3200" dirty="0" smtClean="0"/>
              <a:t>Malaikat pun terus menyakinkannya: “</a:t>
            </a:r>
            <a:r>
              <a:rPr lang="id-ID" sz="3200" i="1" dirty="0" smtClean="0"/>
              <a:t>Roh Kudus akan turun atasmu</a:t>
            </a:r>
            <a:r>
              <a:rPr lang="id-ID" sz="3200" dirty="0" smtClean="0"/>
              <a:t>”</a:t>
            </a:r>
          </a:p>
          <a:p>
            <a:pPr marL="358775"/>
            <a:endParaRPr lang="id-ID" sz="900" dirty="0" smtClean="0"/>
          </a:p>
          <a:p>
            <a:pPr marL="358775"/>
            <a:r>
              <a:rPr lang="id-ID" sz="3200" dirty="0" smtClean="0"/>
              <a:t>Sampai akhirnya Maria berkata: </a:t>
            </a:r>
            <a:r>
              <a:rPr lang="id-ID" sz="3200" i="1" dirty="0" smtClean="0"/>
              <a:t>“Aku </a:t>
            </a:r>
            <a:r>
              <a:rPr lang="en-US" sz="3200" i="1" dirty="0" err="1" smtClean="0"/>
              <a:t>ini</a:t>
            </a:r>
            <a:r>
              <a:rPr lang="en-US" sz="3200" i="1" dirty="0" smtClean="0"/>
              <a:t> </a:t>
            </a:r>
            <a:r>
              <a:rPr lang="en-US" sz="3200" i="1" dirty="0" err="1"/>
              <a:t>adalah</a:t>
            </a:r>
            <a:r>
              <a:rPr lang="en-US" sz="3200" i="1" dirty="0"/>
              <a:t> </a:t>
            </a:r>
            <a:r>
              <a:rPr lang="en-US" sz="3200" i="1" dirty="0" err="1"/>
              <a:t>hamba</a:t>
            </a:r>
            <a:r>
              <a:rPr lang="en-US" sz="3200" i="1" dirty="0"/>
              <a:t> </a:t>
            </a:r>
            <a:r>
              <a:rPr lang="en-US" sz="3200" i="1" dirty="0" err="1"/>
              <a:t>Tuhan</a:t>
            </a:r>
            <a:r>
              <a:rPr lang="en-US" sz="3200" i="1" dirty="0"/>
              <a:t>; </a:t>
            </a:r>
            <a:endParaRPr lang="id-ID" sz="3200" i="1" dirty="0" smtClean="0"/>
          </a:p>
          <a:p>
            <a:pPr marL="358775"/>
            <a:r>
              <a:rPr lang="id-ID" sz="3200" i="1" dirty="0"/>
              <a:t>	</a:t>
            </a:r>
            <a:r>
              <a:rPr lang="en-US" sz="3200" i="1" dirty="0" err="1" smtClean="0"/>
              <a:t>jadilah</a:t>
            </a:r>
            <a:r>
              <a:rPr lang="en-US" sz="3200" i="1" dirty="0" smtClean="0"/>
              <a:t> </a:t>
            </a:r>
            <a:r>
              <a:rPr lang="en-US" sz="3200" i="1" dirty="0" err="1"/>
              <a:t>padaku</a:t>
            </a:r>
            <a:r>
              <a:rPr lang="en-US" sz="3200" i="1" dirty="0"/>
              <a:t> </a:t>
            </a:r>
            <a:r>
              <a:rPr lang="en-US" sz="3200" i="1" dirty="0" err="1"/>
              <a:t>menurut</a:t>
            </a:r>
            <a:r>
              <a:rPr lang="en-US" sz="3200" i="1" dirty="0"/>
              <a:t> </a:t>
            </a:r>
            <a:r>
              <a:rPr lang="en-US" sz="3200" i="1" dirty="0" err="1"/>
              <a:t>perkataanmu</a:t>
            </a:r>
            <a:r>
              <a:rPr lang="en-US" sz="3200" i="1" dirty="0"/>
              <a:t> </a:t>
            </a:r>
            <a:r>
              <a:rPr lang="en-US" sz="3200" i="1" dirty="0" err="1"/>
              <a:t>itu</a:t>
            </a:r>
            <a:r>
              <a:rPr lang="en-US" sz="3200" i="1" dirty="0" smtClean="0"/>
              <a:t>.”</a:t>
            </a:r>
            <a:endParaRPr lang="id-ID" sz="3200" i="1" dirty="0" smtClean="0"/>
          </a:p>
          <a:p>
            <a:pPr marL="358775"/>
            <a:endParaRPr lang="id-ID" sz="3200" i="1" dirty="0"/>
          </a:p>
        </p:txBody>
      </p:sp>
    </p:spTree>
    <p:extLst>
      <p:ext uri="{BB962C8B-B14F-4D97-AF65-F5344CB8AC3E}">
        <p14:creationId xmlns:p14="http://schemas.microsoft.com/office/powerpoint/2010/main" val="2180503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7744" y="557601"/>
            <a:ext cx="2780017" cy="5706465"/>
          </a:xfrm>
          <a:prstGeom prst="rect">
            <a:avLst/>
          </a:prstGeom>
        </p:spPr>
      </p:pic>
      <p:sp>
        <p:nvSpPr>
          <p:cNvPr id="3" name="Rectangle 2"/>
          <p:cNvSpPr/>
          <p:nvPr/>
        </p:nvSpPr>
        <p:spPr>
          <a:xfrm>
            <a:off x="3127761" y="557601"/>
            <a:ext cx="8861988" cy="5509200"/>
          </a:xfrm>
          <a:prstGeom prst="rect">
            <a:avLst/>
          </a:prstGeom>
        </p:spPr>
        <p:txBody>
          <a:bodyPr wrap="square">
            <a:spAutoFit/>
          </a:bodyPr>
          <a:lstStyle/>
          <a:p>
            <a:pPr marL="358775"/>
            <a:r>
              <a:rPr lang="id-ID" sz="3200" dirty="0"/>
              <a:t>Legio Maria </a:t>
            </a:r>
            <a:r>
              <a:rPr lang="id-ID" sz="3200" dirty="0" smtClean="0"/>
              <a:t>berusaha </a:t>
            </a:r>
            <a:r>
              <a:rPr lang="id-ID" sz="3200" dirty="0"/>
              <a:t>meneladani </a:t>
            </a:r>
            <a:r>
              <a:rPr lang="id-ID" sz="3200" dirty="0" smtClean="0"/>
              <a:t>kerendahan ini.</a:t>
            </a:r>
          </a:p>
          <a:p>
            <a:pPr marL="815975" indent="-457200">
              <a:buFont typeface="Arial" panose="020B0604020202020204" pitchFamily="34" charset="0"/>
              <a:buChar char="•"/>
            </a:pPr>
            <a:r>
              <a:rPr lang="id-ID" sz="3200" dirty="0" smtClean="0"/>
              <a:t>Menjadi Legioner adalah juga sebuah karunia. </a:t>
            </a:r>
          </a:p>
          <a:p>
            <a:pPr marL="815975" indent="-457200">
              <a:buFont typeface="Arial" panose="020B0604020202020204" pitchFamily="34" charset="0"/>
              <a:buChar char="•"/>
            </a:pPr>
            <a:r>
              <a:rPr lang="id-ID" sz="3200" dirty="0" smtClean="0"/>
              <a:t>Ada misi besar dalam Kerasulan Legio Maria.</a:t>
            </a:r>
          </a:p>
          <a:p>
            <a:pPr marL="815975" indent="-457200">
              <a:buFont typeface="Arial" panose="020B0604020202020204" pitchFamily="34" charset="0"/>
              <a:buChar char="•"/>
            </a:pPr>
            <a:r>
              <a:rPr lang="id-ID" sz="3200" dirty="0" smtClean="0"/>
              <a:t>Legioner perlu banyak hening merenungkan karya agung Allah atas dirinya. </a:t>
            </a:r>
          </a:p>
          <a:p>
            <a:pPr marL="815975" indent="-457200">
              <a:buFont typeface="Arial" panose="020B0604020202020204" pitchFamily="34" charset="0"/>
              <a:buChar char="•"/>
            </a:pPr>
            <a:r>
              <a:rPr lang="id-ID" sz="3200" dirty="0" smtClean="0"/>
              <a:t>Jati diri Legio Maria adalah seperti Bunda Maria sendiri, yakni menjadi HAMBA TUHAN. </a:t>
            </a:r>
          </a:p>
          <a:p>
            <a:pPr marL="815975" indent="-457200">
              <a:buFont typeface="Arial" panose="020B0604020202020204" pitchFamily="34" charset="0"/>
              <a:buChar char="•"/>
            </a:pPr>
            <a:r>
              <a:rPr lang="id-ID" sz="3200" dirty="0" smtClean="0"/>
              <a:t>Hamba di sini berarti menjadi ‘budak’ Tuhan yang hidupnya diberikan untuk melayani-Nya dengan ketaatan dan kerendahan diri, serta mengasihi tuannya sepanjang hayat.   </a:t>
            </a:r>
            <a:endParaRPr lang="id-ID" sz="3200" dirty="0"/>
          </a:p>
        </p:txBody>
      </p:sp>
    </p:spTree>
    <p:extLst>
      <p:ext uri="{BB962C8B-B14F-4D97-AF65-F5344CB8AC3E}">
        <p14:creationId xmlns:p14="http://schemas.microsoft.com/office/powerpoint/2010/main" val="1565840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6553" y="190131"/>
            <a:ext cx="11921383" cy="6494085"/>
          </a:xfrm>
          <a:prstGeom prst="rect">
            <a:avLst/>
          </a:prstGeom>
        </p:spPr>
        <p:txBody>
          <a:bodyPr wrap="square">
            <a:spAutoFit/>
          </a:bodyPr>
          <a:lstStyle/>
          <a:p>
            <a:pPr marL="358775"/>
            <a:r>
              <a:rPr lang="id-ID" sz="3200" dirty="0" smtClean="0"/>
              <a:t>Dijiwai oleh semangat ini, Legio Maria sanggup melaksanakan tugas apa saja dan tidak mengeluh tentang kemustahilan, karena yakin ia boleh dan mampu mengerjakan apa saja. </a:t>
            </a:r>
          </a:p>
          <a:p>
            <a:pPr marL="358775"/>
            <a:endParaRPr lang="id-ID" sz="3200" dirty="0" smtClean="0"/>
          </a:p>
          <a:p>
            <a:pPr marL="358775"/>
            <a:r>
              <a:rPr lang="en-US" sz="3200" dirty="0" err="1"/>
              <a:t>Bunda</a:t>
            </a:r>
            <a:r>
              <a:rPr lang="en-US" sz="3200" dirty="0"/>
              <a:t> Maria </a:t>
            </a:r>
            <a:r>
              <a:rPr lang="en-US" sz="3200" dirty="0" err="1"/>
              <a:t>menyimpan</a:t>
            </a:r>
            <a:r>
              <a:rPr lang="en-US" sz="3200" dirty="0"/>
              <a:t> </a:t>
            </a:r>
            <a:r>
              <a:rPr lang="en-US" sz="3200" dirty="0" err="1"/>
              <a:t>segala</a:t>
            </a:r>
            <a:r>
              <a:rPr lang="en-US" sz="3200" dirty="0"/>
              <a:t> </a:t>
            </a:r>
            <a:r>
              <a:rPr lang="en-US" sz="3200" dirty="0" err="1"/>
              <a:t>perkara</a:t>
            </a:r>
            <a:r>
              <a:rPr lang="en-US" sz="3200" dirty="0"/>
              <a:t> </a:t>
            </a:r>
            <a:r>
              <a:rPr lang="en-US" sz="3200" dirty="0" err="1"/>
              <a:t>dalam</a:t>
            </a:r>
            <a:r>
              <a:rPr lang="en-US" sz="3200" dirty="0"/>
              <a:t> </a:t>
            </a:r>
            <a:r>
              <a:rPr lang="en-US" sz="3200" dirty="0" err="1"/>
              <a:t>hatinya</a:t>
            </a:r>
            <a:r>
              <a:rPr lang="en-US" sz="3200" dirty="0"/>
              <a:t> </a:t>
            </a:r>
            <a:r>
              <a:rPr lang="id-ID" sz="3200" dirty="0" smtClean="0"/>
              <a:t>(Luk 2 : 9)</a:t>
            </a:r>
          </a:p>
          <a:p>
            <a:pPr marL="358775"/>
            <a:r>
              <a:rPr lang="id-ID" sz="3200" dirty="0" smtClean="0"/>
              <a:t>Bunda Maria tidak terburu-buru bereaksi, melainkan mengolah dalam hati dengan iman dan akal budi.  </a:t>
            </a:r>
          </a:p>
          <a:p>
            <a:pPr marL="358775"/>
            <a:endParaRPr lang="id-ID" sz="3200" dirty="0" smtClean="0"/>
          </a:p>
          <a:p>
            <a:pPr marL="358775"/>
            <a:r>
              <a:rPr lang="id-ID" sz="3200" dirty="0" smtClean="0"/>
              <a:t>Legioner pun perlu bersabar dalan menjalankan kerasulannya. Jangan mudah terbawa perasaan, apalagi cari pujian. </a:t>
            </a:r>
          </a:p>
          <a:p>
            <a:pPr marL="358775"/>
            <a:r>
              <a:rPr lang="id-ID" sz="3200" dirty="0" smtClean="0"/>
              <a:t>Legioner selalu membawa dalam doanya segala perkara baik yang membahagiakan maupun yang menyakitkan. </a:t>
            </a:r>
          </a:p>
          <a:p>
            <a:pPr marL="358775"/>
            <a:r>
              <a:rPr lang="id-ID" sz="3200" dirty="0" smtClean="0"/>
              <a:t>Ia tidak boleh gampang emosian. </a:t>
            </a:r>
            <a:endParaRPr lang="id-ID" sz="4800" dirty="0"/>
          </a:p>
        </p:txBody>
      </p:sp>
    </p:spTree>
    <p:extLst>
      <p:ext uri="{BB962C8B-B14F-4D97-AF65-F5344CB8AC3E}">
        <p14:creationId xmlns:p14="http://schemas.microsoft.com/office/powerpoint/2010/main" val="1231230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549" y="2552125"/>
            <a:ext cx="11947021" cy="4231928"/>
          </a:xfrm>
          <a:prstGeom prst="rect">
            <a:avLst/>
          </a:prstGeom>
        </p:spPr>
        <p:txBody>
          <a:bodyPr wrap="square">
            <a:spAutoFit/>
          </a:bodyPr>
          <a:lstStyle/>
          <a:p>
            <a:r>
              <a:rPr lang="id-ID" sz="3600" b="1" dirty="0" smtClean="0"/>
              <a:t>Pelayanan </a:t>
            </a:r>
            <a:r>
              <a:rPr lang="pt-BR" sz="3600" b="1" dirty="0" smtClean="0"/>
              <a:t>Legio Maria</a:t>
            </a:r>
            <a:r>
              <a:rPr lang="id-ID" sz="3600" dirty="0" smtClean="0"/>
              <a:t>.</a:t>
            </a:r>
            <a:endParaRPr lang="id-ID" sz="3200" dirty="0" smtClean="0"/>
          </a:p>
          <a:p>
            <a:pPr marL="358775" indent="-358775">
              <a:buFont typeface="+mj-lt"/>
              <a:buAutoNum type="arabicPeriod"/>
            </a:pPr>
            <a:r>
              <a:rPr lang="id-ID" sz="3200" dirty="0" smtClean="0"/>
              <a:t> Harus “mengenakan seluruh perlengkapan senjata Allah” (Ef. 6:11)</a:t>
            </a:r>
          </a:p>
          <a:p>
            <a:pPr marL="444500"/>
            <a:r>
              <a:rPr lang="id-ID" sz="3200" dirty="0" smtClean="0"/>
              <a:t>Legio Romawi, dari mana nama Legio diambil, selama berabad-abad termashyur karena kesetiaan, keberanian, kedisiplinan, ketabahan dan keberhasilan. </a:t>
            </a:r>
          </a:p>
          <a:p>
            <a:pPr marL="444500"/>
            <a:endParaRPr lang="id-ID" sz="900" dirty="0"/>
          </a:p>
          <a:p>
            <a:pPr marL="444500"/>
            <a:r>
              <a:rPr lang="id-ID" sz="3200" dirty="0" smtClean="0"/>
              <a:t>Legio Maria yang tidak setia, tidak berani, tidak disiplin, tidak tabah dan tidak membawa keberhasilan, ia seperti kalung yang kehilangan permata yang menghiasinya. </a:t>
            </a:r>
            <a:endParaRPr lang="id-ID" sz="3200" dirty="0"/>
          </a:p>
        </p:txBody>
      </p:sp>
      <p:pic>
        <p:nvPicPr>
          <p:cNvPr id="3" name="Picture 2"/>
          <p:cNvPicPr>
            <a:picLocks noChangeAspect="1"/>
          </p:cNvPicPr>
          <p:nvPr/>
        </p:nvPicPr>
        <p:blipFill>
          <a:blip r:embed="rId2"/>
          <a:stretch>
            <a:fillRect/>
          </a:stretch>
        </p:blipFill>
        <p:spPr>
          <a:xfrm>
            <a:off x="4802027" y="125119"/>
            <a:ext cx="7247543" cy="2880200"/>
          </a:xfrm>
          <a:prstGeom prst="rect">
            <a:avLst/>
          </a:prstGeom>
        </p:spPr>
      </p:pic>
    </p:spTree>
    <p:extLst>
      <p:ext uri="{BB962C8B-B14F-4D97-AF65-F5344CB8AC3E}">
        <p14:creationId xmlns:p14="http://schemas.microsoft.com/office/powerpoint/2010/main" val="594483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648" y="125119"/>
            <a:ext cx="11947021" cy="6694140"/>
          </a:xfrm>
          <a:prstGeom prst="rect">
            <a:avLst/>
          </a:prstGeom>
        </p:spPr>
        <p:txBody>
          <a:bodyPr wrap="square">
            <a:spAutoFit/>
          </a:bodyPr>
          <a:lstStyle/>
          <a:p>
            <a:r>
              <a:rPr lang="id-ID" sz="3600" b="1" dirty="0" smtClean="0"/>
              <a:t>Pelayanan </a:t>
            </a:r>
            <a:r>
              <a:rPr lang="pt-BR" sz="3600" b="1" dirty="0" smtClean="0"/>
              <a:t>Legio Maria</a:t>
            </a:r>
            <a:r>
              <a:rPr lang="id-ID" sz="3600" dirty="0" smtClean="0"/>
              <a:t>.</a:t>
            </a:r>
            <a:endParaRPr lang="id-ID" sz="3200" dirty="0"/>
          </a:p>
          <a:p>
            <a:pPr marL="514350" indent="-514350">
              <a:buFont typeface="+mj-lt"/>
              <a:buAutoNum type="arabicPeriod" startAt="2"/>
            </a:pPr>
            <a:r>
              <a:rPr lang="id-ID" sz="3200" dirty="0" smtClean="0"/>
              <a:t>Harus menjadi “persembahan yang hidup, yang kudus, dan yang berkenan kepada Allah ... Janganlah kamu menjadi serupa dengan dunia ini.” (Rom 12: 1-2) </a:t>
            </a:r>
          </a:p>
          <a:p>
            <a:pPr marL="444500"/>
            <a:endParaRPr lang="id-ID" sz="900" dirty="0"/>
          </a:p>
          <a:p>
            <a:pPr marL="444500"/>
            <a:r>
              <a:rPr lang="id-ID" sz="3200" dirty="0" smtClean="0"/>
              <a:t>Legio Maria dengan setia mempersembahkan kerasulannya sebagai persembahan yang hidup. Legio Maria harus berjerih lelah dalam menjalani tugas-tugasnya. Bahkan ia harus siap menjadi martir. </a:t>
            </a:r>
          </a:p>
          <a:p>
            <a:pPr marL="444500"/>
            <a:endParaRPr lang="id-ID" sz="3200" dirty="0"/>
          </a:p>
          <a:p>
            <a:pPr marL="444500"/>
            <a:r>
              <a:rPr lang="id-ID" sz="3200" dirty="0" smtClean="0"/>
              <a:t>Ingatlah perjuangan Alfonsus Lambe, seorang perintis (envoy) Legio Maria dari Dublin ke Amerika Latin. Ia berangkat pada usia masih amat muda, sebagai misionaris awam yang tangguh, penuh dedikasi mengunjungi beberapa negara. Sayang akhirnya ia wafat dalam usia 26 tahun di Buenos Aires, Argentina.  </a:t>
            </a:r>
            <a:endParaRPr lang="id-ID" sz="3200" dirty="0"/>
          </a:p>
        </p:txBody>
      </p:sp>
    </p:spTree>
    <p:extLst>
      <p:ext uri="{BB962C8B-B14F-4D97-AF65-F5344CB8AC3E}">
        <p14:creationId xmlns:p14="http://schemas.microsoft.com/office/powerpoint/2010/main" val="2363075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9120" y="208524"/>
            <a:ext cx="10878796" cy="3046988"/>
          </a:xfrm>
          <a:prstGeom prst="rect">
            <a:avLst/>
          </a:prstGeom>
        </p:spPr>
        <p:txBody>
          <a:bodyPr wrap="square">
            <a:spAutoFit/>
          </a:bodyPr>
          <a:lstStyle/>
          <a:p>
            <a:r>
              <a:rPr lang="id-ID" sz="3200" dirty="0" smtClean="0"/>
              <a:t>Juga </a:t>
            </a:r>
            <a:r>
              <a:rPr lang="en-US" sz="3200" dirty="0" err="1" smtClean="0"/>
              <a:t>Edel</a:t>
            </a:r>
            <a:r>
              <a:rPr lang="en-US" sz="3200" dirty="0" smtClean="0"/>
              <a:t> Quinn</a:t>
            </a:r>
            <a:r>
              <a:rPr lang="id-ID" sz="3200" dirty="0" smtClean="0"/>
              <a:t>, ia adalah misionaris awam wanita</a:t>
            </a:r>
            <a:r>
              <a:rPr lang="en-US" sz="3200" dirty="0" smtClean="0"/>
              <a:t> </a:t>
            </a:r>
            <a:r>
              <a:rPr lang="en-US" sz="3200" dirty="0"/>
              <a:t>(1907-1944</a:t>
            </a:r>
            <a:r>
              <a:rPr lang="en-US" sz="3200" dirty="0" smtClean="0"/>
              <a:t>)</a:t>
            </a:r>
            <a:r>
              <a:rPr lang="id-ID" sz="3200" dirty="0" smtClean="0"/>
              <a:t>.</a:t>
            </a:r>
          </a:p>
          <a:p>
            <a:r>
              <a:rPr lang="id-ID" sz="3200" dirty="0" smtClean="0"/>
              <a:t>Berangkat ke Afrika pada usia 29 tahun dan </a:t>
            </a:r>
            <a:r>
              <a:rPr lang="en-US" sz="3200" dirty="0" smtClean="0"/>
              <a:t>men</a:t>
            </a:r>
            <a:r>
              <a:rPr lang="id-ID" sz="3200" dirty="0" smtClean="0"/>
              <a:t>dirikan banyak cabang Legio Maria: presidium, kuria dan komisia di </a:t>
            </a:r>
            <a:r>
              <a:rPr lang="en-US" sz="3200" dirty="0" smtClean="0">
                <a:solidFill>
                  <a:srgbClr val="0A0A0A"/>
                </a:solidFill>
              </a:rPr>
              <a:t>Kenya</a:t>
            </a:r>
            <a:r>
              <a:rPr lang="en-US" sz="3200" dirty="0">
                <a:solidFill>
                  <a:srgbClr val="0A0A0A"/>
                </a:solidFill>
              </a:rPr>
              <a:t>, Tanzania, Uganda, Malawi, </a:t>
            </a:r>
            <a:r>
              <a:rPr lang="en-US" sz="3200" dirty="0" err="1">
                <a:solidFill>
                  <a:srgbClr val="0A0A0A"/>
                </a:solidFill>
              </a:rPr>
              <a:t>dan</a:t>
            </a:r>
            <a:r>
              <a:rPr lang="en-US" sz="3200" dirty="0">
                <a:solidFill>
                  <a:srgbClr val="0A0A0A"/>
                </a:solidFill>
              </a:rPr>
              <a:t> </a:t>
            </a:r>
            <a:r>
              <a:rPr lang="en-US" sz="3200" dirty="0" smtClean="0">
                <a:solidFill>
                  <a:srgbClr val="0A0A0A"/>
                </a:solidFill>
              </a:rPr>
              <a:t>Mauritius</a:t>
            </a:r>
            <a:r>
              <a:rPr lang="id-ID" sz="3200" dirty="0" smtClean="0">
                <a:solidFill>
                  <a:srgbClr val="0A0A0A"/>
                </a:solidFill>
              </a:rPr>
              <a:t>. </a:t>
            </a:r>
          </a:p>
          <a:p>
            <a:r>
              <a:rPr lang="id-ID" sz="3200" dirty="0" smtClean="0">
                <a:solidFill>
                  <a:srgbClr val="0A0A0A"/>
                </a:solidFill>
              </a:rPr>
              <a:t>Kendati terserang penyakit TBC yang berat, ia terus merasul sampai akhirnya wafat di usia 37 tahun. </a:t>
            </a:r>
            <a:endParaRPr lang="en-US" sz="3200" dirty="0"/>
          </a:p>
        </p:txBody>
      </p:sp>
      <p:pic>
        <p:nvPicPr>
          <p:cNvPr id="3" name="Picture 2"/>
          <p:cNvPicPr>
            <a:picLocks noChangeAspect="1"/>
          </p:cNvPicPr>
          <p:nvPr/>
        </p:nvPicPr>
        <p:blipFill>
          <a:blip r:embed="rId2"/>
          <a:stretch>
            <a:fillRect/>
          </a:stretch>
        </p:blipFill>
        <p:spPr>
          <a:xfrm>
            <a:off x="9502923" y="2971252"/>
            <a:ext cx="2546646" cy="2579367"/>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3"/>
          <a:stretch>
            <a:fillRect/>
          </a:stretch>
        </p:blipFill>
        <p:spPr>
          <a:xfrm>
            <a:off x="6674266" y="3529413"/>
            <a:ext cx="2594181" cy="30210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Explosion 2 4"/>
          <p:cNvSpPr/>
          <p:nvPr/>
        </p:nvSpPr>
        <p:spPr>
          <a:xfrm rot="21098792">
            <a:off x="-43496" y="3349347"/>
            <a:ext cx="7120854" cy="319886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t>Persembahan  yang hidup, kudus dan berkenan pada Allah. </a:t>
            </a:r>
            <a:endParaRPr lang="en-US" sz="2400" dirty="0"/>
          </a:p>
        </p:txBody>
      </p:sp>
    </p:spTree>
    <p:extLst>
      <p:ext uri="{BB962C8B-B14F-4D97-AF65-F5344CB8AC3E}">
        <p14:creationId xmlns:p14="http://schemas.microsoft.com/office/powerpoint/2010/main" val="3457801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648" y="125119"/>
            <a:ext cx="11947021" cy="6201698"/>
          </a:xfrm>
          <a:prstGeom prst="rect">
            <a:avLst/>
          </a:prstGeom>
        </p:spPr>
        <p:txBody>
          <a:bodyPr wrap="square">
            <a:spAutoFit/>
          </a:bodyPr>
          <a:lstStyle/>
          <a:p>
            <a:r>
              <a:rPr lang="id-ID" sz="3600" b="1" dirty="0" smtClean="0"/>
              <a:t>Pelayanan </a:t>
            </a:r>
            <a:r>
              <a:rPr lang="pt-BR" sz="3600" b="1" dirty="0" smtClean="0"/>
              <a:t>Legio Maria</a:t>
            </a:r>
            <a:r>
              <a:rPr lang="id-ID" sz="3600" dirty="0" smtClean="0"/>
              <a:t>.</a:t>
            </a:r>
            <a:endParaRPr lang="id-ID" sz="3200" dirty="0"/>
          </a:p>
          <a:p>
            <a:pPr marL="514350" indent="-514350">
              <a:buFont typeface="+mj-lt"/>
              <a:buAutoNum type="arabicPeriod" startAt="3"/>
            </a:pPr>
            <a:r>
              <a:rPr lang="id-ID" sz="3200" dirty="0" smtClean="0"/>
              <a:t>Tidak boleh menghindari “berjerih lelah dan bekerja berat” </a:t>
            </a:r>
          </a:p>
          <a:p>
            <a:r>
              <a:rPr lang="id-ID" sz="3200" dirty="0" smtClean="0"/>
              <a:t>	(2 Kor 11:27) </a:t>
            </a:r>
          </a:p>
          <a:p>
            <a:pPr marL="444500"/>
            <a:endParaRPr lang="id-ID" sz="900" dirty="0"/>
          </a:p>
          <a:p>
            <a:pPr marL="444500"/>
            <a:r>
              <a:rPr lang="id-ID" sz="3200" dirty="0" smtClean="0"/>
              <a:t>Legio Maria tidak terhindar dari bahaya penolakan, muka masam, cemoohan dan kritik yang bermusuhan bahkan mungkin penganiayaan. </a:t>
            </a:r>
          </a:p>
          <a:p>
            <a:pPr marL="444500"/>
            <a:r>
              <a:rPr lang="id-ID" sz="3200" dirty="0" smtClean="0"/>
              <a:t>Bagi Legio, semua itu adalah jalan-jalan kesucian yang membawa ke gerbang kemuliaan. </a:t>
            </a:r>
          </a:p>
          <a:p>
            <a:pPr marL="444500"/>
            <a:r>
              <a:rPr lang="id-ID" sz="3200" dirty="0" smtClean="0"/>
              <a:t>Dunia memang biasa menawarkan kemudahan dan kenikmatan, namun semuanya semu dan tak tahan lama. </a:t>
            </a:r>
          </a:p>
          <a:p>
            <a:pPr marL="444500"/>
            <a:r>
              <a:rPr lang="id-ID" sz="3200" dirty="0" smtClean="0"/>
              <a:t>Hanya jiwa yang berani ditempa dengan berbagai-bagai kesulitan akan memperoleh kejayaan yang abadi. </a:t>
            </a:r>
            <a:endParaRPr lang="id-ID" sz="3200" dirty="0"/>
          </a:p>
        </p:txBody>
      </p:sp>
    </p:spTree>
    <p:extLst>
      <p:ext uri="{BB962C8B-B14F-4D97-AF65-F5344CB8AC3E}">
        <p14:creationId xmlns:p14="http://schemas.microsoft.com/office/powerpoint/2010/main" val="3996407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TotalTime>
  <Words>608</Words>
  <Application>Microsoft Office PowerPoint</Application>
  <PresentationFormat>Widescreen</PresentationFormat>
  <Paragraphs>80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dc:creator>
  <cp:lastModifiedBy>Use</cp:lastModifiedBy>
  <cp:revision>32</cp:revision>
  <dcterms:created xsi:type="dcterms:W3CDTF">2026-03-03T07:56:06Z</dcterms:created>
  <dcterms:modified xsi:type="dcterms:W3CDTF">2026-04-04T02:05:58Z</dcterms:modified>
</cp:coreProperties>
</file>